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ms-powerpoint.presentation.macroEnabled.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4"/>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B4C4B4-C11C-43E5-BD5B-404C99D28E7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B0B2CA-C56A-453C-9875-CC7B9D30E927}" type="slidenum">
              <a:rPr lang="en-US"/>
              <a:pPr/>
              <a:t>1</a:t>
            </a:fld>
            <a:endParaRPr lang="en-US"/>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a:xfrm>
            <a:off x="914400" y="4343400"/>
            <a:ext cx="5029200" cy="4114800"/>
          </a:xfrm>
        </p:spPr>
        <p:txBody>
          <a:bodyPr/>
          <a:lstStyle/>
          <a:p>
            <a:pPr marL="228600" indent="-228600"/>
            <a:r>
              <a:rPr lang="en-US" b="1"/>
              <a:t>Welcome !!</a:t>
            </a:r>
          </a:p>
          <a:p>
            <a:pPr marL="228600" indent="-228600"/>
            <a:endParaRPr lang="en-US" b="1"/>
          </a:p>
          <a:p>
            <a:pPr marL="228600" indent="-228600"/>
            <a:r>
              <a:rPr lang="en-US" b="1"/>
              <a:t>1.  This “NOTES” section contains teacher notes for each slide including a variety of information </a:t>
            </a:r>
          </a:p>
          <a:p>
            <a:pPr marL="228600" indent="-228600"/>
            <a:r>
              <a:rPr lang="en-US" b="1"/>
              <a:t>such as activity instructions, quiz answers, etc.  These notes identify the specific TEKS </a:t>
            </a:r>
          </a:p>
          <a:p>
            <a:pPr marL="228600" indent="-228600"/>
            <a:r>
              <a:rPr lang="en-US" b="1"/>
              <a:t>addressed on each slide.  Identified TEKS in these notes are intended to be a guide to, not </a:t>
            </a:r>
          </a:p>
          <a:p>
            <a:pPr marL="228600" indent="-228600"/>
            <a:r>
              <a:rPr lang="en-US" b="1"/>
              <a:t>a substitute for, the full text of the TEKS. </a:t>
            </a:r>
          </a:p>
          <a:p>
            <a:pPr marL="228600" indent="-228600"/>
            <a:endParaRPr lang="en-US" b="1"/>
          </a:p>
          <a:p>
            <a:pPr marL="228600" indent="-228600"/>
            <a:r>
              <a:rPr lang="en-US" b="1"/>
              <a:t>2.  To view in Slide Show mode, one must select Slide Show and then </a:t>
            </a:r>
          </a:p>
          <a:p>
            <a:pPr marL="228600" indent="-228600"/>
            <a:r>
              <a:rPr lang="en-US" b="1"/>
              <a:t>View Show on the PowerPoint pull down menu.  The ESC key will allow one to “escape” out </a:t>
            </a:r>
          </a:p>
          <a:p>
            <a:pPr marL="228600" indent="-228600"/>
            <a:r>
              <a:rPr lang="en-US" b="1"/>
              <a:t>of the Slide Show view.</a:t>
            </a:r>
          </a:p>
          <a:p>
            <a:pPr marL="228600" indent="-228600"/>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9F81A6-067E-4D63-9B3F-ECEB3072DE90}" type="slidenum">
              <a:rPr lang="en-US"/>
              <a:pPr/>
              <a:t>10</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Illustration: A map of US rail lines, circa 1861.</a:t>
            </a:r>
          </a:p>
          <a:p>
            <a:endParaRPr lang="en-US"/>
          </a:p>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EE682-819D-4007-A061-30B5E6B511EF}" type="slidenum">
              <a:rPr lang="en-US"/>
              <a:pPr/>
              <a:t>11</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t>Social Studies TEKS</a:t>
            </a:r>
          </a:p>
          <a:p>
            <a:r>
              <a:rPr lang="en-US"/>
              <a:t>8.28 (A) Explain the effects of technological and scientific innovations</a:t>
            </a:r>
          </a:p>
          <a:p>
            <a:endParaRPr lang="en-US"/>
          </a:p>
          <a:p>
            <a:r>
              <a:rPr lang="en-US"/>
              <a:t>7.20 (A) Compare types and uses of technology in the past and present</a:t>
            </a:r>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13DBB-230B-426A-ACCF-427CF311E269}" type="slidenum">
              <a:rPr lang="en-US"/>
              <a:pPr/>
              <a:t>12</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Charles Babbage is credited with inventing the cow-catcher (also called a “pilot”).</a:t>
            </a:r>
          </a:p>
          <a:p>
            <a:endParaRPr lang="en-US"/>
          </a:p>
          <a:p>
            <a:r>
              <a:rPr lang="en-US"/>
              <a:t>Social Studies TEKS</a:t>
            </a:r>
          </a:p>
          <a:p>
            <a:r>
              <a:rPr lang="en-US"/>
              <a:t>8.28 (A) Explain the effects of technological and scientific innovations</a:t>
            </a:r>
          </a:p>
          <a:p>
            <a:endParaRPr lang="en-US"/>
          </a:p>
          <a:p>
            <a:r>
              <a:rPr lang="en-US"/>
              <a:t>7.20 (A) Compare types and uses of technology in the past and present</a:t>
            </a:r>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07B27-6409-4772-B6D3-FC421C0D7778}" type="slidenum">
              <a:rPr lang="en-US"/>
              <a:pPr/>
              <a:t>13</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8F953-1AB3-4768-A017-203D54835A0D}" type="slidenum">
              <a:rPr lang="en-US"/>
              <a:pPr/>
              <a:t>14</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Social Studies TEKS</a:t>
            </a:r>
          </a:p>
          <a:p>
            <a:r>
              <a:rPr lang="en-US"/>
              <a:t>8.28 (B) Analyze the impact of transportation systems on growth in the U.S.</a:t>
            </a:r>
          </a:p>
          <a:p>
            <a:r>
              <a:rPr lang="en-US"/>
              <a:t>8.28 (C) Analyze how technological innovations changed the handling of goods</a:t>
            </a:r>
          </a:p>
          <a:p>
            <a:r>
              <a:rPr lang="en-US"/>
              <a:t>8.28 (D) Explain how technological innovations led to rapid industrialization</a:t>
            </a:r>
          </a:p>
          <a:p>
            <a:r>
              <a:rPr lang="en-US"/>
              <a:t>8.29 (C) Identify examples of how industrialization changed life in the U.S.</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17E63E-0E3E-41A6-85B8-A9F8EE6074E7}" type="slidenum">
              <a:rPr lang="en-US"/>
              <a:pPr/>
              <a:t>15</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Social Studies TEKS</a:t>
            </a:r>
          </a:p>
          <a:p>
            <a:r>
              <a:rPr lang="en-US"/>
              <a:t>8.28 (A) Explain the effects of technological and scientific innovations</a:t>
            </a:r>
          </a:p>
          <a:p>
            <a:r>
              <a:rPr lang="en-US"/>
              <a:t>8.28 (C) Analyze how technological innovations changed the handling of goods</a:t>
            </a:r>
          </a:p>
          <a:p>
            <a:r>
              <a:rPr lang="en-US"/>
              <a:t>8.28 (D) Explain how technological innovations led to rapid industrialization</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ECF47-2E54-4DEF-821B-A767ACF2EEDF}" type="slidenum">
              <a:rPr lang="en-US"/>
              <a:pPr/>
              <a:t>16</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336E9-2B86-44E0-9710-0425C101BE46}" type="slidenum">
              <a:rPr lang="en-US"/>
              <a:pPr/>
              <a:t>17</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Social Studies TEKS</a:t>
            </a:r>
          </a:p>
          <a:p>
            <a:r>
              <a:rPr lang="en-US"/>
              <a:t>8.28 (A) Explain the effects of technological and scientific innovations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CEC25-4743-4A56-B2FC-47D18528B0A0}" type="slidenum">
              <a:rPr lang="en-US"/>
              <a:pPr/>
              <a:t>18</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B8765-A2CF-4C1C-95EB-3904D3A9932E}" type="slidenum">
              <a:rPr lang="en-US"/>
              <a:pPr/>
              <a:t>19</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D91330-3280-419F-9B56-7EA062E66A82}" type="slidenum">
              <a:rPr lang="en-US"/>
              <a:pPr/>
              <a:t>2</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pPr marL="152400" indent="-152400"/>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7DAB0-D7C4-4E49-9F4E-264BE8F3733D}" type="slidenum">
              <a:rPr lang="en-US"/>
              <a:pPr/>
              <a:t>20</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Get the students to think about the characteristics of modern day items that are made by hand versus those made by a machine in a factory.</a:t>
            </a:r>
          </a:p>
          <a:p>
            <a:endParaRPr lang="en-US"/>
          </a:p>
          <a:p>
            <a:r>
              <a:rPr lang="en-US"/>
              <a:t>Social Studies TEKS</a:t>
            </a:r>
          </a:p>
          <a:p>
            <a:r>
              <a:rPr lang="en-US"/>
              <a:t>8.29 (A) Compare the effects of discoveries and innovations on daily life</a:t>
            </a:r>
          </a:p>
          <a:p>
            <a:r>
              <a:rPr lang="en-US"/>
              <a:t>8.32 (A) Use a problem-solving process to positively deal with problems</a:t>
            </a:r>
          </a:p>
          <a:p>
            <a:endParaRPr lang="en-US"/>
          </a:p>
          <a:p>
            <a:r>
              <a:rPr lang="en-US"/>
              <a:t>7.23 (A) Use a problem-solving process</a:t>
            </a:r>
          </a:p>
          <a:p>
            <a:endParaRPr lang="en-US"/>
          </a:p>
          <a:p>
            <a:r>
              <a:rPr lang="en-US"/>
              <a:t>6.23 (A) Use a problem-solving process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FA38B4-8D74-4638-9CBC-5B02279E9D3C}" type="slidenum">
              <a:rPr lang="en-US"/>
              <a:pPr/>
              <a:t>21</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CBE0B-A455-485D-B656-A77AD865E9C0}" type="slidenum">
              <a:rPr lang="en-US"/>
              <a:pPr/>
              <a:t>3</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851A15-62FC-4DE9-A979-17368E156F26}" type="slidenum">
              <a:rPr lang="en-US"/>
              <a:pPr/>
              <a:t>4</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t>Because Franklin had built his first, his name is associated with the stove not D. Rittenhouse even though it was D. Rittenhouse’s stove that was actually functional.</a:t>
            </a:r>
          </a:p>
          <a:p>
            <a:endParaRPr lang="en-US"/>
          </a:p>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288A4D-D255-4B3E-87C5-D786C2D61113}" type="slidenum">
              <a:rPr lang="en-US"/>
              <a:pPr/>
              <a:t>5</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41E89-3B94-4684-B0C7-B69AE4726F48}" type="slidenum">
              <a:rPr lang="en-US"/>
              <a:pPr/>
              <a:t>6</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(A) Compare types and uses of technology in the past and present</a:t>
            </a:r>
          </a:p>
          <a:p>
            <a:endParaRPr lang="en-US"/>
          </a:p>
          <a:p>
            <a:r>
              <a:rPr lang="en-US"/>
              <a:t>6.20 (A) Give examples of scientific discoveries that have changed the world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3E82B-9C9F-4819-80E5-EE2208D4075A}" type="slidenum">
              <a:rPr lang="en-US"/>
              <a:pPr/>
              <a:t>7</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Bog iron is composed of iron deposits that develop in swamps when iron-bearing ground water emerges as a spring and is oxidized to ferric hydroxide at the surface.</a:t>
            </a:r>
          </a:p>
          <a:p>
            <a:endParaRPr lang="en-US"/>
          </a:p>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4E50E-2F2B-489C-857E-79A905AB8743}" type="slidenum">
              <a:rPr lang="en-US"/>
              <a:pPr/>
              <a:t>8</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Social Studies TEKS</a:t>
            </a:r>
          </a:p>
          <a:p>
            <a:r>
              <a:rPr lang="en-US"/>
              <a:t>8.28 (A) Explain the effects of technological and scientific innovations</a:t>
            </a:r>
          </a:p>
          <a:p>
            <a:endParaRPr lang="en-US"/>
          </a:p>
          <a:p>
            <a:r>
              <a:rPr lang="en-US"/>
              <a:t>7.20 (A) Compare types and uses of technology in the past and present</a:t>
            </a:r>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0E546-C359-4777-A740-FF4F4142B7A0}" type="slidenum">
              <a:rPr lang="en-US"/>
              <a:pPr/>
              <a:t>9</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Social Studies TEKS</a:t>
            </a:r>
          </a:p>
          <a:p>
            <a:r>
              <a:rPr lang="en-US"/>
              <a:t>8.28 (C) Analyze how technological innovations changed the handling of goods</a:t>
            </a:r>
          </a:p>
          <a:p>
            <a:r>
              <a:rPr lang="en-US"/>
              <a:t>8.28 (D) Explain how technological innovations led to rapid industrialization</a:t>
            </a:r>
          </a:p>
          <a:p>
            <a:endParaRPr lang="en-US"/>
          </a:p>
          <a:p>
            <a:r>
              <a:rPr lang="en-US"/>
              <a:t>7.20 (D) Evaluate the effects of scientific discoveries on the use of resources</a:t>
            </a:r>
          </a:p>
          <a:p>
            <a:endParaRPr lang="en-US"/>
          </a:p>
          <a:p>
            <a:r>
              <a:rPr lang="en-US"/>
              <a:t>6.20 (A) Give examples of scientific discoveries that have changed the world</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D13A6-9DAC-45A8-AB03-8171D6A1CB6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862E97-85A4-4289-9A3A-907BF1B7A07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A078D-2DB9-4F60-B683-E84C4BC6748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4DEDCD6-5A27-40EE-962D-97CBC19AD08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B0AB7E7-0AED-408F-A553-6724002BD8F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5A9B67-8324-427D-BDCC-BEAC6E73289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0A19AD-8835-4AC9-9D01-DA5D8A74C1A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51CAC3-3367-4DAD-AE8B-E7197DCEAE0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F7A56-CF1D-4C6A-8B6C-C5F7B6F644BD}"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4AF36D-8585-4AE1-8B2F-8DA54C3CAB8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FD424C-94DF-47C6-B1C4-789F69C229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5C3E14-C5E6-4E73-9356-B929306F3C4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9EF696-A1D8-4DCA-A699-B98A8A77225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0B0419-7D7F-4BD3-AFFA-F26627F5E56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09C763-B179-490F-80BC-B04DCF0D7C21}"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1F8F06-271C-4FDF-A633-CFC64F04E458}"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167362-6A4B-49CB-9EFB-D920A0FCE289}"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E6B29E9-4EBC-40EB-9C78-50247E50161D}"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9053467-8224-46C1-8ADB-251839461C56}"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11C90AC-508E-4A59-8F60-7154E28B0DA4}"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20256E2-B85B-4B2D-B313-51285407B8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7C51F3-69BB-451F-9A04-AD15A1C7E5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C2CF96-3019-4FC4-BFE6-8CE6C18560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37FBB07-4BD3-44DB-9C18-91BD2355756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AB884C-B4FB-4853-AAAF-54075AEC64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DE76E6-04C7-4E23-9415-105F9D39201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53DBC8-ED03-4F3F-9A12-02C9706254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3682B0-4297-4E5F-818B-737AE2C8D2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jpeg"/><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01EFDCC-73C2-44C2-8878-620150F9F1C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 id="214748367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algn="l" rtl="0" fontAlgn="base">
        <a:lnSpc>
          <a:spcPct val="90000"/>
        </a:lnSpc>
        <a:spcBef>
          <a:spcPct val="20000"/>
        </a:spcBef>
        <a:spcAft>
          <a:spcPct val="20000"/>
        </a:spcAft>
        <a:defRPr sz="3200">
          <a:solidFill>
            <a:schemeClr val="tx1"/>
          </a:solidFill>
          <a:latin typeface="+mn-lt"/>
          <a:ea typeface="+mn-ea"/>
          <a:cs typeface="+mn-cs"/>
        </a:defRPr>
      </a:lvl1pPr>
      <a:lvl2pPr marL="742950" indent="-285750" algn="l" rtl="0" fontAlgn="base">
        <a:lnSpc>
          <a:spcPct val="90000"/>
        </a:lnSpc>
        <a:spcBef>
          <a:spcPct val="20000"/>
        </a:spcBef>
        <a:spcAft>
          <a:spcPct val="0"/>
        </a:spcAft>
        <a:buChar char="–"/>
        <a:defRPr sz="2800">
          <a:solidFill>
            <a:schemeClr val="tx1"/>
          </a:solidFill>
          <a:latin typeface="+mn-lt"/>
        </a:defRPr>
      </a:lvl2pPr>
      <a:lvl3pPr marL="1143000" indent="-228600" algn="l" rtl="0" fontAlgn="base">
        <a:lnSpc>
          <a:spcPct val="90000"/>
        </a:lnSpc>
        <a:spcBef>
          <a:spcPct val="20000"/>
        </a:spcBef>
        <a:spcAft>
          <a:spcPct val="0"/>
        </a:spcAft>
        <a:buChar char="•"/>
        <a:defRPr sz="2400">
          <a:solidFill>
            <a:schemeClr val="tx1"/>
          </a:solidFill>
          <a:latin typeface="+mn-lt"/>
        </a:defRPr>
      </a:lvl3pPr>
      <a:lvl4pPr marL="1600200" indent="-228600" algn="l" rtl="0" fontAlgn="base">
        <a:lnSpc>
          <a:spcPct val="90000"/>
        </a:lnSpc>
        <a:spcBef>
          <a:spcPct val="20000"/>
        </a:spcBef>
        <a:spcAft>
          <a:spcPct val="0"/>
        </a:spcAft>
        <a:buChar char="–"/>
        <a:defRPr sz="2000">
          <a:solidFill>
            <a:schemeClr val="tx1"/>
          </a:solidFill>
          <a:latin typeface="+mn-lt"/>
        </a:defRPr>
      </a:lvl4pPr>
      <a:lvl5pPr marL="2057400" indent="-228600" algn="l" rtl="0" fontAlgn="base">
        <a:lnSpc>
          <a:spcPct val="90000"/>
        </a:lnSpc>
        <a:spcBef>
          <a:spcPct val="20000"/>
        </a:spcBef>
        <a:spcAft>
          <a:spcPct val="0"/>
        </a:spcAft>
        <a:buChar char="»"/>
        <a:defRPr sz="2000">
          <a:solidFill>
            <a:schemeClr val="tx1"/>
          </a:solidFill>
          <a:latin typeface="+mn-lt"/>
        </a:defRPr>
      </a:lvl5pPr>
      <a:lvl6pPr marL="2514600" indent="-228600" algn="l" rtl="0" fontAlgn="base">
        <a:lnSpc>
          <a:spcPct val="90000"/>
        </a:lnSpc>
        <a:spcBef>
          <a:spcPct val="20000"/>
        </a:spcBef>
        <a:spcAft>
          <a:spcPct val="0"/>
        </a:spcAft>
        <a:buChar char="»"/>
        <a:defRPr sz="2000">
          <a:solidFill>
            <a:schemeClr val="tx1"/>
          </a:solidFill>
          <a:latin typeface="+mn-lt"/>
        </a:defRPr>
      </a:lvl6pPr>
      <a:lvl7pPr marL="2971800" indent="-228600" algn="l" rtl="0" fontAlgn="base">
        <a:lnSpc>
          <a:spcPct val="90000"/>
        </a:lnSpc>
        <a:spcBef>
          <a:spcPct val="20000"/>
        </a:spcBef>
        <a:spcAft>
          <a:spcPct val="0"/>
        </a:spcAft>
        <a:buChar char="»"/>
        <a:defRPr sz="2000">
          <a:solidFill>
            <a:schemeClr val="tx1"/>
          </a:solidFill>
          <a:latin typeface="+mn-lt"/>
        </a:defRPr>
      </a:lvl7pPr>
      <a:lvl8pPr marL="3429000" indent="-228600" algn="l" rtl="0" fontAlgn="base">
        <a:lnSpc>
          <a:spcPct val="90000"/>
        </a:lnSpc>
        <a:spcBef>
          <a:spcPct val="20000"/>
        </a:spcBef>
        <a:spcAft>
          <a:spcPct val="0"/>
        </a:spcAft>
        <a:buChar char="»"/>
        <a:defRPr sz="2000">
          <a:solidFill>
            <a:schemeClr val="tx1"/>
          </a:solidFill>
          <a:latin typeface="+mn-lt"/>
        </a:defRPr>
      </a:lvl8pPr>
      <a:lvl9pPr marL="3886200" indent="-228600" algn="l" rtl="0" fontAlgn="base">
        <a:lnSpc>
          <a:spcPct val="9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C325723-66DC-4396-87FC-43EA79063F5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 id="2147483675" r:id="rId13"/>
    <p:sldLayoutId id="2147483676" r:id="rId14"/>
    <p:sldLayoutId id="2147483677"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algn="l" rtl="0" fontAlgn="base">
        <a:lnSpc>
          <a:spcPct val="90000"/>
        </a:lnSpc>
        <a:spcBef>
          <a:spcPct val="20000"/>
        </a:spcBef>
        <a:spcAft>
          <a:spcPct val="20000"/>
        </a:spcAft>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er.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8.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8.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hyperlink" Target="http://www.150.si.edu/150trav/remember/r812.ht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8.jpeg"/><Relationship Id="rId4" Type="http://schemas.openxmlformats.org/officeDocument/2006/relationships/hyperlink" Target="http://www.150.si.edu/150trav/remember/r812.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jpeg"/><Relationship Id="rId7"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22.jpeg"/><Relationship Id="rId11" Type="http://schemas.openxmlformats.org/officeDocument/2006/relationships/image" Target="../media/image27.png"/><Relationship Id="rId5" Type="http://schemas.openxmlformats.org/officeDocument/2006/relationships/hyperlink" Target="http://peer.tamu.edu/forms/Curricula_Survey.shtml" TargetMode="External"/><Relationship Id="rId10"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25.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americaslibrary.gov/jb/nation/jb_nation_howe_2_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09600" y="3886200"/>
            <a:ext cx="7924800" cy="2667000"/>
          </a:xfrm>
          <a:prstGeom prst="rect">
            <a:avLst/>
          </a:prstGeom>
          <a:noFill/>
          <a:ln w="9525">
            <a:noFill/>
            <a:miter lim="800000"/>
            <a:headEnd/>
            <a:tailEnd/>
          </a:ln>
          <a:effectLst/>
        </p:spPr>
        <p:txBody>
          <a:bodyPr/>
          <a:lstStyle/>
          <a:p>
            <a:pPr algn="ctr">
              <a:lnSpc>
                <a:spcPct val="90000"/>
              </a:lnSpc>
              <a:spcBef>
                <a:spcPct val="20000"/>
              </a:spcBef>
              <a:spcAft>
                <a:spcPct val="20000"/>
              </a:spcAft>
            </a:pPr>
            <a:r>
              <a:rPr lang="en-US" sz="3200">
                <a:latin typeface="Times New Roman" pitchFamily="18" charset="0"/>
              </a:rPr>
              <a:t>Integrated Middle School Curriculum</a:t>
            </a:r>
          </a:p>
          <a:p>
            <a:pPr algn="ctr">
              <a:lnSpc>
                <a:spcPct val="90000"/>
              </a:lnSpc>
              <a:spcBef>
                <a:spcPct val="20000"/>
              </a:spcBef>
              <a:spcAft>
                <a:spcPct val="20000"/>
              </a:spcAft>
            </a:pPr>
            <a:endParaRPr lang="en-US" sz="1000">
              <a:latin typeface="Times New Roman" pitchFamily="18" charset="0"/>
            </a:endParaRPr>
          </a:p>
          <a:p>
            <a:pPr algn="ctr">
              <a:lnSpc>
                <a:spcPct val="90000"/>
              </a:lnSpc>
              <a:spcBef>
                <a:spcPct val="20000"/>
              </a:spcBef>
              <a:spcAft>
                <a:spcPct val="20000"/>
              </a:spcAft>
            </a:pPr>
            <a:r>
              <a:rPr lang="en-US" sz="3200">
                <a:latin typeface="Times New Roman" pitchFamily="18" charset="0"/>
              </a:rPr>
              <a:t> Partnership for Environmental Education and Rural Health (PEER; </a:t>
            </a:r>
            <a:r>
              <a:rPr lang="en-US" sz="3200">
                <a:latin typeface="Times New Roman" pitchFamily="18" charset="0"/>
                <a:hlinkClick r:id="rId3"/>
              </a:rPr>
              <a:t>http://peer.tamu.edu</a:t>
            </a:r>
            <a:r>
              <a:rPr lang="en-US" sz="3200">
                <a:latin typeface="Times New Roman" pitchFamily="18" charset="0"/>
              </a:rPr>
              <a:t>)</a:t>
            </a:r>
          </a:p>
          <a:p>
            <a:pPr algn="ctr">
              <a:lnSpc>
                <a:spcPct val="90000"/>
              </a:lnSpc>
              <a:spcBef>
                <a:spcPct val="20000"/>
              </a:spcBef>
              <a:spcAft>
                <a:spcPct val="20000"/>
              </a:spcAft>
            </a:pPr>
            <a:r>
              <a:rPr lang="en-US" sz="3200">
                <a:latin typeface="Times New Roman" pitchFamily="18" charset="0"/>
              </a:rPr>
              <a:t>Texas A&amp;M University</a:t>
            </a:r>
          </a:p>
        </p:txBody>
      </p:sp>
      <p:pic>
        <p:nvPicPr>
          <p:cNvPr id="4099" name="Picture 3" descr="title"/>
          <p:cNvPicPr>
            <a:picLocks noChangeAspect="1" noChangeArrowheads="1"/>
          </p:cNvPicPr>
          <p:nvPr/>
        </p:nvPicPr>
        <p:blipFill>
          <a:blip r:embed="rId4"/>
          <a:srcRect/>
          <a:stretch>
            <a:fillRect/>
          </a:stretch>
        </p:blipFill>
        <p:spPr bwMode="auto">
          <a:xfrm>
            <a:off x="614363" y="1219200"/>
            <a:ext cx="7915275" cy="20478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body" sz="half" idx="1"/>
          </p:nvPr>
        </p:nvSpPr>
        <p:spPr>
          <a:xfrm>
            <a:off x="457200" y="2133600"/>
            <a:ext cx="4038600" cy="3687763"/>
          </a:xfrm>
        </p:spPr>
        <p:txBody>
          <a:bodyPr/>
          <a:lstStyle/>
          <a:p>
            <a:r>
              <a:rPr lang="en-US" sz="2400"/>
              <a:t>In 1830, the United States already had 23 miles of rails.</a:t>
            </a:r>
          </a:p>
          <a:p>
            <a:r>
              <a:rPr lang="en-US" sz="2400"/>
              <a:t>This number grew to 2,818 within ten years.</a:t>
            </a:r>
          </a:p>
          <a:p>
            <a:r>
              <a:rPr lang="en-US" sz="2400"/>
              <a:t>By 1861, there were 166,703 miles of railroad.</a:t>
            </a:r>
          </a:p>
        </p:txBody>
      </p:sp>
      <p:pic>
        <p:nvPicPr>
          <p:cNvPr id="24579" name="Picture 3" descr="railroadmap"/>
          <p:cNvPicPr>
            <a:picLocks noChangeAspect="1" noChangeArrowheads="1"/>
          </p:cNvPicPr>
          <p:nvPr>
            <p:ph sz="quarter" idx="2"/>
          </p:nvPr>
        </p:nvPicPr>
        <p:blipFill>
          <a:blip r:embed="rId4"/>
          <a:srcRect/>
          <a:stretch>
            <a:fillRect/>
          </a:stretch>
        </p:blipFill>
        <p:spPr>
          <a:xfrm>
            <a:off x="4572000" y="2286000"/>
            <a:ext cx="4114800" cy="3219450"/>
          </a:xfrm>
          <a:noFill/>
          <a:ln w="38100">
            <a:solidFill>
              <a:srgbClr val="673C2C"/>
            </a:solidFill>
          </a:ln>
        </p:spPr>
      </p:pic>
      <p:sp>
        <p:nvSpPr>
          <p:cNvPr id="24580" name="Text Box 4"/>
          <p:cNvSpPr txBox="1">
            <a:spLocks noChangeArrowheads="1"/>
          </p:cNvSpPr>
          <p:nvPr/>
        </p:nvSpPr>
        <p:spPr bwMode="auto">
          <a:xfrm>
            <a:off x="5791200" y="5486400"/>
            <a:ext cx="3352800" cy="274638"/>
          </a:xfrm>
          <a:prstGeom prst="rect">
            <a:avLst/>
          </a:prstGeom>
          <a:noFill/>
          <a:ln w="9525">
            <a:noFill/>
            <a:miter lim="800000"/>
            <a:headEnd/>
            <a:tailEnd/>
          </a:ln>
          <a:effectLst/>
        </p:spPr>
        <p:txBody>
          <a:bodyPr>
            <a:spAutoFit/>
          </a:bodyPr>
          <a:lstStyle/>
          <a:p>
            <a:pPr>
              <a:spcBef>
                <a:spcPct val="50000"/>
              </a:spcBef>
            </a:pPr>
            <a:r>
              <a:rPr lang="en-US" sz="1200">
                <a:latin typeface="Times New Roman" pitchFamily="18" charset="0"/>
              </a:rPr>
              <a:t>Source: The United States Library of Congress</a:t>
            </a:r>
          </a:p>
        </p:txBody>
      </p:sp>
      <p:sp>
        <p:nvSpPr>
          <p:cNvPr id="24581" name="Text Box 5"/>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WG-16.0</a:t>
            </a:r>
            <a:endParaRPr lang="en-US"/>
          </a:p>
        </p:txBody>
      </p:sp>
      <p:sp>
        <p:nvSpPr>
          <p:cNvPr id="24582" name="Rectangle 6"/>
          <p:cNvSpPr>
            <a:spLocks noGrp="1" noChangeArrowheads="1"/>
          </p:cNvSpPr>
          <p:nvPr>
            <p:ph type="title"/>
          </p:nvPr>
        </p:nvSpPr>
        <p:spPr>
          <a:xfrm>
            <a:off x="228600" y="990600"/>
            <a:ext cx="8686800" cy="1143000"/>
          </a:xfrm>
          <a:noFill/>
          <a:ln/>
        </p:spPr>
        <p:txBody>
          <a:bodyPr/>
          <a:lstStyle/>
          <a:p>
            <a:r>
              <a:rPr lang="en-US"/>
              <a:t>Railroads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4495800" y="2179638"/>
            <a:ext cx="4114800" cy="4525962"/>
          </a:xfrm>
        </p:spPr>
        <p:txBody>
          <a:bodyPr/>
          <a:lstStyle/>
          <a:p>
            <a:r>
              <a:rPr lang="en-US" sz="2400"/>
              <a:t>In England, rail lines were built to be completely level, winding around hills instead of going up and down them.  They worried that a train’s smooth wheels would not have traction on the smooth rails.</a:t>
            </a:r>
          </a:p>
          <a:p>
            <a:r>
              <a:rPr lang="en-US" sz="2400"/>
              <a:t>William Norris of Philadelphia disproved this, and his locomotives sold well because of their ability to climb hills.</a:t>
            </a:r>
          </a:p>
        </p:txBody>
      </p:sp>
      <p:sp>
        <p:nvSpPr>
          <p:cNvPr id="26627" name="Text Box 3"/>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WG-17.0</a:t>
            </a:r>
            <a:endParaRPr lang="en-US"/>
          </a:p>
        </p:txBody>
      </p:sp>
      <p:sp>
        <p:nvSpPr>
          <p:cNvPr id="26628" name="Rectangle 4"/>
          <p:cNvSpPr>
            <a:spLocks noGrp="1" noChangeArrowheads="1"/>
          </p:cNvSpPr>
          <p:nvPr>
            <p:ph type="title"/>
          </p:nvPr>
        </p:nvSpPr>
        <p:spPr>
          <a:xfrm>
            <a:off x="228600" y="990600"/>
            <a:ext cx="8686800" cy="1143000"/>
          </a:xfrm>
          <a:noFill/>
          <a:ln/>
        </p:spPr>
        <p:txBody>
          <a:bodyPr/>
          <a:lstStyle/>
          <a:p>
            <a:r>
              <a:rPr lang="en-US"/>
              <a:t>Railroads</a:t>
            </a:r>
          </a:p>
        </p:txBody>
      </p:sp>
      <p:pic>
        <p:nvPicPr>
          <p:cNvPr id="26629" name="Picture 5" descr="MPj02892350000[1]"/>
          <p:cNvPicPr>
            <a:picLocks noChangeAspect="1" noChangeArrowheads="1"/>
          </p:cNvPicPr>
          <p:nvPr/>
        </p:nvPicPr>
        <p:blipFill>
          <a:blip r:embed="rId4"/>
          <a:srcRect/>
          <a:stretch>
            <a:fillRect/>
          </a:stretch>
        </p:blipFill>
        <p:spPr bwMode="auto">
          <a:xfrm>
            <a:off x="457200" y="2286000"/>
            <a:ext cx="3657600" cy="3657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685800" y="2179638"/>
            <a:ext cx="3886200" cy="3992562"/>
          </a:xfrm>
        </p:spPr>
        <p:txBody>
          <a:bodyPr/>
          <a:lstStyle/>
          <a:p>
            <a:r>
              <a:rPr lang="en-US" sz="2600"/>
              <a:t>An early innovation to the American train was the cow-catcher. </a:t>
            </a:r>
          </a:p>
          <a:p>
            <a:r>
              <a:rPr lang="en-US" sz="2600"/>
              <a:t>Railways were not fenced, so cows sometimes wandered onto the lines. </a:t>
            </a:r>
          </a:p>
          <a:p>
            <a:r>
              <a:rPr lang="en-US" sz="2600"/>
              <a:t>The cow-catcher scooped up the cow and threw it to one side, preventing a derailment.</a:t>
            </a:r>
          </a:p>
        </p:txBody>
      </p:sp>
      <p:sp>
        <p:nvSpPr>
          <p:cNvPr id="28675" name="Text Box 3"/>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WG-17.0</a:t>
            </a:r>
            <a:endParaRPr lang="en-US"/>
          </a:p>
        </p:txBody>
      </p:sp>
      <p:sp>
        <p:nvSpPr>
          <p:cNvPr id="28676" name="Rectangle 4"/>
          <p:cNvSpPr>
            <a:spLocks noGrp="1" noChangeArrowheads="1"/>
          </p:cNvSpPr>
          <p:nvPr>
            <p:ph type="title"/>
          </p:nvPr>
        </p:nvSpPr>
        <p:spPr>
          <a:xfrm>
            <a:off x="228600" y="990600"/>
            <a:ext cx="8686800" cy="1143000"/>
          </a:xfrm>
          <a:noFill/>
          <a:ln/>
        </p:spPr>
        <p:txBody>
          <a:bodyPr/>
          <a:lstStyle/>
          <a:p>
            <a:r>
              <a:rPr lang="en-US"/>
              <a:t>Railroads</a:t>
            </a:r>
          </a:p>
        </p:txBody>
      </p:sp>
      <p:pic>
        <p:nvPicPr>
          <p:cNvPr id="28677" name="Picture 5" descr="cow catcher"/>
          <p:cNvPicPr>
            <a:picLocks noChangeAspect="1" noChangeArrowheads="1"/>
          </p:cNvPicPr>
          <p:nvPr/>
        </p:nvPicPr>
        <p:blipFill>
          <a:blip r:embed="rId4"/>
          <a:srcRect/>
          <a:stretch>
            <a:fillRect/>
          </a:stretch>
        </p:blipFill>
        <p:spPr bwMode="auto">
          <a:xfrm>
            <a:off x="5029200" y="2286000"/>
            <a:ext cx="3495675" cy="2971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990600"/>
            <a:ext cx="8153400" cy="1143000"/>
          </a:xfrm>
        </p:spPr>
        <p:txBody>
          <a:bodyPr/>
          <a:lstStyle/>
          <a:p>
            <a:r>
              <a:rPr lang="en-US"/>
              <a:t>The Steamboat</a:t>
            </a:r>
          </a:p>
        </p:txBody>
      </p:sp>
      <p:sp>
        <p:nvSpPr>
          <p:cNvPr id="30723" name="Rectangle 3"/>
          <p:cNvSpPr>
            <a:spLocks noGrp="1" noChangeArrowheads="1"/>
          </p:cNvSpPr>
          <p:nvPr>
            <p:ph type="body" sz="half" idx="2"/>
          </p:nvPr>
        </p:nvSpPr>
        <p:spPr>
          <a:xfrm>
            <a:off x="4267200" y="2133600"/>
            <a:ext cx="4419600" cy="3916363"/>
          </a:xfrm>
        </p:spPr>
        <p:txBody>
          <a:bodyPr/>
          <a:lstStyle/>
          <a:p>
            <a:r>
              <a:rPr lang="en-US" sz="2600"/>
              <a:t>American inventor Robert Fulton was the first to successfully propel a boat with a steam engine.</a:t>
            </a:r>
          </a:p>
          <a:p>
            <a:r>
              <a:rPr lang="en-US" sz="2600"/>
              <a:t>An early steamboat was once described as “an engine on a raft.”</a:t>
            </a:r>
          </a:p>
          <a:p>
            <a:r>
              <a:rPr lang="en-US" sz="2600"/>
              <a:t>Years later, steamboats reached their well-known form with a large paddlewheel on the aft (back) of the boat.</a:t>
            </a:r>
          </a:p>
        </p:txBody>
      </p:sp>
      <p:pic>
        <p:nvPicPr>
          <p:cNvPr id="30724" name="Picture 4" descr="steamboat"/>
          <p:cNvPicPr>
            <a:picLocks noChangeAspect="1" noChangeArrowheads="1"/>
          </p:cNvPicPr>
          <p:nvPr>
            <p:ph sz="half" idx="1"/>
          </p:nvPr>
        </p:nvPicPr>
        <p:blipFill>
          <a:blip r:embed="rId4"/>
          <a:srcRect/>
          <a:stretch>
            <a:fillRect/>
          </a:stretch>
        </p:blipFill>
        <p:spPr>
          <a:xfrm>
            <a:off x="457200" y="2514600"/>
            <a:ext cx="3657600" cy="2549525"/>
          </a:xfrm>
          <a:noFill/>
          <a:ln w="38100">
            <a:solidFill>
              <a:srgbClr val="673C2C"/>
            </a:solidFill>
          </a:ln>
        </p:spPr>
      </p:pic>
      <p:sp>
        <p:nvSpPr>
          <p:cNvPr id="30725" name="Text Box 5"/>
          <p:cNvSpPr txBox="1">
            <a:spLocks noChangeArrowheads="1"/>
          </p:cNvSpPr>
          <p:nvPr/>
        </p:nvSpPr>
        <p:spPr bwMode="auto">
          <a:xfrm>
            <a:off x="838200" y="2117725"/>
            <a:ext cx="3124200" cy="3968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rPr>
              <a:t>Robert Fulton’s </a:t>
            </a:r>
            <a:r>
              <a:rPr lang="en-US" sz="2000" i="1">
                <a:latin typeface="Times New Roman" pitchFamily="18" charset="0"/>
              </a:rPr>
              <a:t>Clermont</a:t>
            </a:r>
            <a:endParaRPr lang="en-US" sz="2000">
              <a:latin typeface="Times New Roman" pitchFamily="18" charset="0"/>
            </a:endParaRPr>
          </a:p>
        </p:txBody>
      </p:sp>
      <p:sp>
        <p:nvSpPr>
          <p:cNvPr id="30726" name="Text Box 6"/>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WG-18.0</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295400"/>
            <a:ext cx="8153400" cy="1143000"/>
          </a:xfrm>
        </p:spPr>
        <p:txBody>
          <a:bodyPr/>
          <a:lstStyle/>
          <a:p>
            <a:r>
              <a:rPr lang="en-US" sz="4000"/>
              <a:t>Effects of Improved Transportation on American Families</a:t>
            </a:r>
          </a:p>
        </p:txBody>
      </p:sp>
      <p:sp>
        <p:nvSpPr>
          <p:cNvPr id="32771" name="Text Box 3"/>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WG-18.0</a:t>
            </a:r>
            <a:endParaRPr lang="en-US"/>
          </a:p>
        </p:txBody>
      </p:sp>
      <p:sp>
        <p:nvSpPr>
          <p:cNvPr id="32772" name="Text Box 4"/>
          <p:cNvSpPr txBox="1">
            <a:spLocks noChangeArrowheads="1"/>
          </p:cNvSpPr>
          <p:nvPr/>
        </p:nvSpPr>
        <p:spPr bwMode="auto">
          <a:xfrm>
            <a:off x="533400" y="2590800"/>
            <a:ext cx="1751013" cy="549275"/>
          </a:xfrm>
          <a:prstGeom prst="rect">
            <a:avLst/>
          </a:prstGeom>
          <a:noFill/>
          <a:ln w="9525">
            <a:noFill/>
            <a:miter lim="800000"/>
            <a:headEnd/>
            <a:tailEnd/>
          </a:ln>
          <a:effectLst/>
        </p:spPr>
        <p:txBody>
          <a:bodyPr wrap="none">
            <a:spAutoFit/>
          </a:bodyPr>
          <a:lstStyle/>
          <a:p>
            <a:r>
              <a:rPr lang="en-US" sz="3000" b="1">
                <a:latin typeface="Times New Roman" pitchFamily="18" charset="0"/>
              </a:rPr>
              <a:t>BEFORE</a:t>
            </a:r>
          </a:p>
        </p:txBody>
      </p:sp>
      <p:sp>
        <p:nvSpPr>
          <p:cNvPr id="32773" name="Text Box 5"/>
          <p:cNvSpPr txBox="1">
            <a:spLocks noChangeArrowheads="1"/>
          </p:cNvSpPr>
          <p:nvPr/>
        </p:nvSpPr>
        <p:spPr bwMode="auto">
          <a:xfrm>
            <a:off x="5992813" y="2590800"/>
            <a:ext cx="1474787" cy="549275"/>
          </a:xfrm>
          <a:prstGeom prst="rect">
            <a:avLst/>
          </a:prstGeom>
          <a:noFill/>
          <a:ln w="9525">
            <a:noFill/>
            <a:miter lim="800000"/>
            <a:headEnd/>
            <a:tailEnd/>
          </a:ln>
          <a:effectLst/>
        </p:spPr>
        <p:txBody>
          <a:bodyPr wrap="none">
            <a:spAutoFit/>
          </a:bodyPr>
          <a:lstStyle/>
          <a:p>
            <a:r>
              <a:rPr lang="en-US" sz="3000" b="1">
                <a:latin typeface="Times New Roman" pitchFamily="18" charset="0"/>
              </a:rPr>
              <a:t>AFTER</a:t>
            </a:r>
          </a:p>
        </p:txBody>
      </p:sp>
      <p:sp>
        <p:nvSpPr>
          <p:cNvPr id="32774" name="Rectangle 6"/>
          <p:cNvSpPr>
            <a:spLocks noChangeArrowheads="1"/>
          </p:cNvSpPr>
          <p:nvPr/>
        </p:nvSpPr>
        <p:spPr bwMode="auto">
          <a:xfrm>
            <a:off x="457200" y="3352800"/>
            <a:ext cx="3352800" cy="2819400"/>
          </a:xfrm>
          <a:prstGeom prst="rect">
            <a:avLst/>
          </a:prstGeom>
          <a:noFill/>
          <a:ln w="9525">
            <a:noFill/>
            <a:miter lim="800000"/>
            <a:headEnd/>
            <a:tailEnd/>
          </a:ln>
          <a:effectLst/>
        </p:spPr>
        <p:txBody>
          <a:bodyPr/>
          <a:lstStyle/>
          <a:p>
            <a:pPr marL="228600" indent="-228600">
              <a:lnSpc>
                <a:spcPct val="90000"/>
              </a:lnSpc>
              <a:spcBef>
                <a:spcPct val="20000"/>
              </a:spcBef>
              <a:spcAft>
                <a:spcPct val="20000"/>
              </a:spcAft>
            </a:pPr>
            <a:r>
              <a:rPr lang="en-US" sz="2400" u="sng">
                <a:latin typeface="Times New Roman" pitchFamily="18" charset="0"/>
              </a:rPr>
              <a:t>Families:</a:t>
            </a:r>
          </a:p>
          <a:p>
            <a:pPr marL="228600" indent="-228600">
              <a:lnSpc>
                <a:spcPct val="90000"/>
              </a:lnSpc>
              <a:spcBef>
                <a:spcPct val="20000"/>
              </a:spcBef>
              <a:spcAft>
                <a:spcPct val="20000"/>
              </a:spcAft>
              <a:buFontTx/>
              <a:buChar char="•"/>
            </a:pPr>
            <a:r>
              <a:rPr lang="en-US" sz="2400">
                <a:latin typeface="Times New Roman" pitchFamily="18" charset="0"/>
              </a:rPr>
              <a:t>lived in rural settings</a:t>
            </a:r>
          </a:p>
          <a:p>
            <a:pPr marL="228600" indent="-228600">
              <a:lnSpc>
                <a:spcPct val="90000"/>
              </a:lnSpc>
              <a:spcBef>
                <a:spcPct val="20000"/>
              </a:spcBef>
              <a:spcAft>
                <a:spcPct val="20000"/>
              </a:spcAft>
              <a:buFontTx/>
              <a:buChar char="•"/>
            </a:pPr>
            <a:r>
              <a:rPr lang="en-US" sz="2400">
                <a:latin typeface="Times New Roman" pitchFamily="18" charset="0"/>
              </a:rPr>
              <a:t>raised their own food</a:t>
            </a:r>
          </a:p>
          <a:p>
            <a:pPr marL="228600" indent="-228600">
              <a:lnSpc>
                <a:spcPct val="90000"/>
              </a:lnSpc>
              <a:spcBef>
                <a:spcPct val="20000"/>
              </a:spcBef>
              <a:spcAft>
                <a:spcPct val="20000"/>
              </a:spcAft>
              <a:buFontTx/>
              <a:buChar char="•"/>
            </a:pPr>
            <a:r>
              <a:rPr lang="en-US" sz="2400">
                <a:latin typeface="Times New Roman" pitchFamily="18" charset="0"/>
              </a:rPr>
              <a:t>made their own clothes</a:t>
            </a:r>
          </a:p>
          <a:p>
            <a:pPr marL="228600" indent="-228600">
              <a:lnSpc>
                <a:spcPct val="90000"/>
              </a:lnSpc>
              <a:spcBef>
                <a:spcPct val="20000"/>
              </a:spcBef>
              <a:spcAft>
                <a:spcPct val="20000"/>
              </a:spcAft>
              <a:buFontTx/>
              <a:buChar char="•"/>
            </a:pPr>
            <a:r>
              <a:rPr lang="en-US" sz="2400">
                <a:latin typeface="Times New Roman" pitchFamily="18" charset="0"/>
              </a:rPr>
              <a:t>bartered locally for products they needed</a:t>
            </a:r>
          </a:p>
          <a:p>
            <a:pPr marL="228600" indent="-228600">
              <a:lnSpc>
                <a:spcPct val="90000"/>
              </a:lnSpc>
              <a:spcBef>
                <a:spcPct val="20000"/>
              </a:spcBef>
              <a:spcAft>
                <a:spcPct val="20000"/>
              </a:spcAft>
            </a:pPr>
            <a:endParaRPr lang="en-US" sz="2400">
              <a:latin typeface="Times New Roman" pitchFamily="18" charset="0"/>
            </a:endParaRPr>
          </a:p>
        </p:txBody>
      </p:sp>
      <p:sp>
        <p:nvSpPr>
          <p:cNvPr id="32775" name="Rectangle 7"/>
          <p:cNvSpPr>
            <a:spLocks noChangeArrowheads="1"/>
          </p:cNvSpPr>
          <p:nvPr/>
        </p:nvSpPr>
        <p:spPr bwMode="auto">
          <a:xfrm>
            <a:off x="5181600" y="3371850"/>
            <a:ext cx="3505200" cy="3333750"/>
          </a:xfrm>
          <a:prstGeom prst="rect">
            <a:avLst/>
          </a:prstGeom>
          <a:noFill/>
          <a:ln w="9525">
            <a:noFill/>
            <a:miter lim="800000"/>
            <a:headEnd/>
            <a:tailEnd/>
          </a:ln>
          <a:effectLst/>
        </p:spPr>
        <p:txBody>
          <a:bodyPr/>
          <a:lstStyle/>
          <a:p>
            <a:pPr marL="228600" indent="-228600">
              <a:lnSpc>
                <a:spcPct val="90000"/>
              </a:lnSpc>
              <a:spcBef>
                <a:spcPct val="20000"/>
              </a:spcBef>
              <a:spcAft>
                <a:spcPct val="20000"/>
              </a:spcAft>
            </a:pPr>
            <a:r>
              <a:rPr lang="en-US" sz="2400" u="sng">
                <a:latin typeface="Times New Roman" pitchFamily="18" charset="0"/>
              </a:rPr>
              <a:t>Families:</a:t>
            </a:r>
          </a:p>
          <a:p>
            <a:pPr marL="228600" indent="-228600">
              <a:lnSpc>
                <a:spcPct val="90000"/>
              </a:lnSpc>
              <a:spcBef>
                <a:spcPct val="20000"/>
              </a:spcBef>
              <a:spcAft>
                <a:spcPct val="20000"/>
              </a:spcAft>
              <a:buFontTx/>
              <a:buChar char="•"/>
            </a:pPr>
            <a:r>
              <a:rPr lang="en-US" sz="2400">
                <a:latin typeface="Times New Roman" pitchFamily="18" charset="0"/>
              </a:rPr>
              <a:t>lived in urban settings</a:t>
            </a:r>
          </a:p>
          <a:p>
            <a:pPr marL="228600" indent="-228600">
              <a:lnSpc>
                <a:spcPct val="90000"/>
              </a:lnSpc>
              <a:spcBef>
                <a:spcPct val="20000"/>
              </a:spcBef>
              <a:spcAft>
                <a:spcPct val="20000"/>
              </a:spcAft>
              <a:buFontTx/>
              <a:buChar char="•"/>
            </a:pPr>
            <a:r>
              <a:rPr lang="en-US" sz="2400">
                <a:latin typeface="Times New Roman" pitchFamily="18" charset="0"/>
              </a:rPr>
              <a:t>worked for wages in mills</a:t>
            </a:r>
          </a:p>
          <a:p>
            <a:pPr marL="228600" indent="-228600">
              <a:lnSpc>
                <a:spcPct val="90000"/>
              </a:lnSpc>
              <a:spcBef>
                <a:spcPct val="20000"/>
              </a:spcBef>
              <a:spcAft>
                <a:spcPct val="20000"/>
              </a:spcAft>
              <a:buFontTx/>
              <a:buChar char="•"/>
            </a:pPr>
            <a:r>
              <a:rPr lang="en-US" sz="2400">
                <a:latin typeface="Times New Roman" pitchFamily="18" charset="0"/>
              </a:rPr>
              <a:t>bought more of the products they needed</a:t>
            </a:r>
          </a:p>
        </p:txBody>
      </p:sp>
      <p:grpSp>
        <p:nvGrpSpPr>
          <p:cNvPr id="32776" name="Group 8"/>
          <p:cNvGrpSpPr>
            <a:grpSpLocks/>
          </p:cNvGrpSpPr>
          <p:nvPr/>
        </p:nvGrpSpPr>
        <p:grpSpPr bwMode="auto">
          <a:xfrm>
            <a:off x="4038600" y="2743200"/>
            <a:ext cx="762000" cy="1524000"/>
            <a:chOff x="2208" y="1879"/>
            <a:chExt cx="782" cy="1486"/>
          </a:xfrm>
        </p:grpSpPr>
        <p:sp>
          <p:nvSpPr>
            <p:cNvPr id="32777" name="Freeform 9"/>
            <p:cNvSpPr>
              <a:spLocks/>
            </p:cNvSpPr>
            <p:nvPr/>
          </p:nvSpPr>
          <p:spPr bwMode="auto">
            <a:xfrm>
              <a:off x="2594" y="2875"/>
              <a:ext cx="155" cy="406"/>
            </a:xfrm>
            <a:custGeom>
              <a:avLst/>
              <a:gdLst/>
              <a:ahLst/>
              <a:cxnLst>
                <a:cxn ang="0">
                  <a:pos x="23" y="213"/>
                </a:cxn>
                <a:cxn ang="0">
                  <a:pos x="27" y="222"/>
                </a:cxn>
                <a:cxn ang="0">
                  <a:pos x="34" y="237"/>
                </a:cxn>
                <a:cxn ang="0">
                  <a:pos x="40" y="247"/>
                </a:cxn>
                <a:cxn ang="0">
                  <a:pos x="48" y="260"/>
                </a:cxn>
                <a:cxn ang="0">
                  <a:pos x="51" y="274"/>
                </a:cxn>
                <a:cxn ang="0">
                  <a:pos x="59" y="291"/>
                </a:cxn>
                <a:cxn ang="0">
                  <a:pos x="63" y="298"/>
                </a:cxn>
                <a:cxn ang="0">
                  <a:pos x="67" y="308"/>
                </a:cxn>
                <a:cxn ang="0">
                  <a:pos x="70" y="317"/>
                </a:cxn>
                <a:cxn ang="0">
                  <a:pos x="74" y="329"/>
                </a:cxn>
                <a:cxn ang="0">
                  <a:pos x="78" y="338"/>
                </a:cxn>
                <a:cxn ang="0">
                  <a:pos x="82" y="350"/>
                </a:cxn>
                <a:cxn ang="0">
                  <a:pos x="84" y="361"/>
                </a:cxn>
                <a:cxn ang="0">
                  <a:pos x="89" y="374"/>
                </a:cxn>
                <a:cxn ang="0">
                  <a:pos x="93" y="386"/>
                </a:cxn>
                <a:cxn ang="0">
                  <a:pos x="97" y="401"/>
                </a:cxn>
                <a:cxn ang="0">
                  <a:pos x="101" y="414"/>
                </a:cxn>
                <a:cxn ang="0">
                  <a:pos x="107" y="429"/>
                </a:cxn>
                <a:cxn ang="0">
                  <a:pos x="110" y="443"/>
                </a:cxn>
                <a:cxn ang="0">
                  <a:pos x="114" y="458"/>
                </a:cxn>
                <a:cxn ang="0">
                  <a:pos x="118" y="473"/>
                </a:cxn>
                <a:cxn ang="0">
                  <a:pos x="124" y="490"/>
                </a:cxn>
                <a:cxn ang="0">
                  <a:pos x="127" y="506"/>
                </a:cxn>
                <a:cxn ang="0">
                  <a:pos x="131" y="521"/>
                </a:cxn>
                <a:cxn ang="0">
                  <a:pos x="135" y="538"/>
                </a:cxn>
                <a:cxn ang="0">
                  <a:pos x="141" y="555"/>
                </a:cxn>
                <a:cxn ang="0">
                  <a:pos x="145" y="570"/>
                </a:cxn>
                <a:cxn ang="0">
                  <a:pos x="148" y="585"/>
                </a:cxn>
                <a:cxn ang="0">
                  <a:pos x="154" y="602"/>
                </a:cxn>
                <a:cxn ang="0">
                  <a:pos x="158" y="618"/>
                </a:cxn>
                <a:cxn ang="0">
                  <a:pos x="162" y="633"/>
                </a:cxn>
                <a:cxn ang="0">
                  <a:pos x="165" y="648"/>
                </a:cxn>
                <a:cxn ang="0">
                  <a:pos x="169" y="663"/>
                </a:cxn>
                <a:cxn ang="0">
                  <a:pos x="175" y="679"/>
                </a:cxn>
                <a:cxn ang="0">
                  <a:pos x="177" y="692"/>
                </a:cxn>
                <a:cxn ang="0">
                  <a:pos x="181" y="705"/>
                </a:cxn>
                <a:cxn ang="0">
                  <a:pos x="184" y="718"/>
                </a:cxn>
                <a:cxn ang="0">
                  <a:pos x="188" y="732"/>
                </a:cxn>
                <a:cxn ang="0">
                  <a:pos x="190" y="743"/>
                </a:cxn>
                <a:cxn ang="0">
                  <a:pos x="194" y="753"/>
                </a:cxn>
                <a:cxn ang="0">
                  <a:pos x="196" y="764"/>
                </a:cxn>
                <a:cxn ang="0">
                  <a:pos x="200" y="774"/>
                </a:cxn>
                <a:cxn ang="0">
                  <a:pos x="202" y="789"/>
                </a:cxn>
                <a:cxn ang="0">
                  <a:pos x="205" y="802"/>
                </a:cxn>
                <a:cxn ang="0">
                  <a:pos x="209" y="812"/>
                </a:cxn>
                <a:cxn ang="0">
                  <a:pos x="181" y="323"/>
                </a:cxn>
                <a:cxn ang="0">
                  <a:pos x="21" y="211"/>
                </a:cxn>
              </a:cxnLst>
              <a:rect l="0" t="0" r="r" b="b"/>
              <a:pathLst>
                <a:path w="310" h="812">
                  <a:moveTo>
                    <a:pt x="21" y="211"/>
                  </a:moveTo>
                  <a:lnTo>
                    <a:pt x="23" y="213"/>
                  </a:lnTo>
                  <a:lnTo>
                    <a:pt x="25" y="216"/>
                  </a:lnTo>
                  <a:lnTo>
                    <a:pt x="27" y="222"/>
                  </a:lnTo>
                  <a:lnTo>
                    <a:pt x="30" y="230"/>
                  </a:lnTo>
                  <a:lnTo>
                    <a:pt x="34" y="237"/>
                  </a:lnTo>
                  <a:lnTo>
                    <a:pt x="38" y="243"/>
                  </a:lnTo>
                  <a:lnTo>
                    <a:pt x="40" y="247"/>
                  </a:lnTo>
                  <a:lnTo>
                    <a:pt x="44" y="253"/>
                  </a:lnTo>
                  <a:lnTo>
                    <a:pt x="48" y="260"/>
                  </a:lnTo>
                  <a:lnTo>
                    <a:pt x="49" y="268"/>
                  </a:lnTo>
                  <a:lnTo>
                    <a:pt x="51" y="274"/>
                  </a:lnTo>
                  <a:lnTo>
                    <a:pt x="55" y="281"/>
                  </a:lnTo>
                  <a:lnTo>
                    <a:pt x="59" y="291"/>
                  </a:lnTo>
                  <a:lnTo>
                    <a:pt x="61" y="294"/>
                  </a:lnTo>
                  <a:lnTo>
                    <a:pt x="63" y="298"/>
                  </a:lnTo>
                  <a:lnTo>
                    <a:pt x="63" y="302"/>
                  </a:lnTo>
                  <a:lnTo>
                    <a:pt x="67" y="308"/>
                  </a:lnTo>
                  <a:lnTo>
                    <a:pt x="69" y="312"/>
                  </a:lnTo>
                  <a:lnTo>
                    <a:pt x="70" y="317"/>
                  </a:lnTo>
                  <a:lnTo>
                    <a:pt x="70" y="323"/>
                  </a:lnTo>
                  <a:lnTo>
                    <a:pt x="74" y="329"/>
                  </a:lnTo>
                  <a:lnTo>
                    <a:pt x="76" y="332"/>
                  </a:lnTo>
                  <a:lnTo>
                    <a:pt x="78" y="338"/>
                  </a:lnTo>
                  <a:lnTo>
                    <a:pt x="78" y="344"/>
                  </a:lnTo>
                  <a:lnTo>
                    <a:pt x="82" y="350"/>
                  </a:lnTo>
                  <a:lnTo>
                    <a:pt x="84" y="355"/>
                  </a:lnTo>
                  <a:lnTo>
                    <a:pt x="84" y="361"/>
                  </a:lnTo>
                  <a:lnTo>
                    <a:pt x="86" y="367"/>
                  </a:lnTo>
                  <a:lnTo>
                    <a:pt x="89" y="374"/>
                  </a:lnTo>
                  <a:lnTo>
                    <a:pt x="91" y="380"/>
                  </a:lnTo>
                  <a:lnTo>
                    <a:pt x="93" y="386"/>
                  </a:lnTo>
                  <a:lnTo>
                    <a:pt x="95" y="393"/>
                  </a:lnTo>
                  <a:lnTo>
                    <a:pt x="97" y="401"/>
                  </a:lnTo>
                  <a:lnTo>
                    <a:pt x="99" y="407"/>
                  </a:lnTo>
                  <a:lnTo>
                    <a:pt x="101" y="414"/>
                  </a:lnTo>
                  <a:lnTo>
                    <a:pt x="105" y="422"/>
                  </a:lnTo>
                  <a:lnTo>
                    <a:pt x="107" y="429"/>
                  </a:lnTo>
                  <a:lnTo>
                    <a:pt x="108" y="435"/>
                  </a:lnTo>
                  <a:lnTo>
                    <a:pt x="110" y="443"/>
                  </a:lnTo>
                  <a:lnTo>
                    <a:pt x="110" y="450"/>
                  </a:lnTo>
                  <a:lnTo>
                    <a:pt x="114" y="458"/>
                  </a:lnTo>
                  <a:lnTo>
                    <a:pt x="116" y="466"/>
                  </a:lnTo>
                  <a:lnTo>
                    <a:pt x="118" y="473"/>
                  </a:lnTo>
                  <a:lnTo>
                    <a:pt x="120" y="481"/>
                  </a:lnTo>
                  <a:lnTo>
                    <a:pt x="124" y="490"/>
                  </a:lnTo>
                  <a:lnTo>
                    <a:pt x="126" y="498"/>
                  </a:lnTo>
                  <a:lnTo>
                    <a:pt x="127" y="506"/>
                  </a:lnTo>
                  <a:lnTo>
                    <a:pt x="129" y="513"/>
                  </a:lnTo>
                  <a:lnTo>
                    <a:pt x="131" y="521"/>
                  </a:lnTo>
                  <a:lnTo>
                    <a:pt x="133" y="528"/>
                  </a:lnTo>
                  <a:lnTo>
                    <a:pt x="135" y="538"/>
                  </a:lnTo>
                  <a:lnTo>
                    <a:pt x="139" y="545"/>
                  </a:lnTo>
                  <a:lnTo>
                    <a:pt x="141" y="555"/>
                  </a:lnTo>
                  <a:lnTo>
                    <a:pt x="143" y="563"/>
                  </a:lnTo>
                  <a:lnTo>
                    <a:pt x="145" y="570"/>
                  </a:lnTo>
                  <a:lnTo>
                    <a:pt x="146" y="578"/>
                  </a:lnTo>
                  <a:lnTo>
                    <a:pt x="148" y="585"/>
                  </a:lnTo>
                  <a:lnTo>
                    <a:pt x="150" y="593"/>
                  </a:lnTo>
                  <a:lnTo>
                    <a:pt x="154" y="602"/>
                  </a:lnTo>
                  <a:lnTo>
                    <a:pt x="154" y="610"/>
                  </a:lnTo>
                  <a:lnTo>
                    <a:pt x="158" y="618"/>
                  </a:lnTo>
                  <a:lnTo>
                    <a:pt x="160" y="625"/>
                  </a:lnTo>
                  <a:lnTo>
                    <a:pt x="162" y="633"/>
                  </a:lnTo>
                  <a:lnTo>
                    <a:pt x="164" y="641"/>
                  </a:lnTo>
                  <a:lnTo>
                    <a:pt x="165" y="648"/>
                  </a:lnTo>
                  <a:lnTo>
                    <a:pt x="167" y="656"/>
                  </a:lnTo>
                  <a:lnTo>
                    <a:pt x="169" y="663"/>
                  </a:lnTo>
                  <a:lnTo>
                    <a:pt x="171" y="671"/>
                  </a:lnTo>
                  <a:lnTo>
                    <a:pt x="175" y="679"/>
                  </a:lnTo>
                  <a:lnTo>
                    <a:pt x="175" y="684"/>
                  </a:lnTo>
                  <a:lnTo>
                    <a:pt x="177" y="692"/>
                  </a:lnTo>
                  <a:lnTo>
                    <a:pt x="179" y="698"/>
                  </a:lnTo>
                  <a:lnTo>
                    <a:pt x="181" y="705"/>
                  </a:lnTo>
                  <a:lnTo>
                    <a:pt x="181" y="711"/>
                  </a:lnTo>
                  <a:lnTo>
                    <a:pt x="184" y="718"/>
                  </a:lnTo>
                  <a:lnTo>
                    <a:pt x="184" y="724"/>
                  </a:lnTo>
                  <a:lnTo>
                    <a:pt x="188" y="732"/>
                  </a:lnTo>
                  <a:lnTo>
                    <a:pt x="188" y="737"/>
                  </a:lnTo>
                  <a:lnTo>
                    <a:pt x="190" y="743"/>
                  </a:lnTo>
                  <a:lnTo>
                    <a:pt x="192" y="747"/>
                  </a:lnTo>
                  <a:lnTo>
                    <a:pt x="194" y="753"/>
                  </a:lnTo>
                  <a:lnTo>
                    <a:pt x="194" y="758"/>
                  </a:lnTo>
                  <a:lnTo>
                    <a:pt x="196" y="764"/>
                  </a:lnTo>
                  <a:lnTo>
                    <a:pt x="198" y="768"/>
                  </a:lnTo>
                  <a:lnTo>
                    <a:pt x="200" y="774"/>
                  </a:lnTo>
                  <a:lnTo>
                    <a:pt x="202" y="781"/>
                  </a:lnTo>
                  <a:lnTo>
                    <a:pt x="202" y="789"/>
                  </a:lnTo>
                  <a:lnTo>
                    <a:pt x="204" y="795"/>
                  </a:lnTo>
                  <a:lnTo>
                    <a:pt x="205" y="802"/>
                  </a:lnTo>
                  <a:lnTo>
                    <a:pt x="207" y="808"/>
                  </a:lnTo>
                  <a:lnTo>
                    <a:pt x="209" y="812"/>
                  </a:lnTo>
                  <a:lnTo>
                    <a:pt x="310" y="802"/>
                  </a:lnTo>
                  <a:lnTo>
                    <a:pt x="181" y="323"/>
                  </a:lnTo>
                  <a:lnTo>
                    <a:pt x="0" y="0"/>
                  </a:lnTo>
                  <a:lnTo>
                    <a:pt x="21" y="211"/>
                  </a:lnTo>
                  <a:lnTo>
                    <a:pt x="21" y="211"/>
                  </a:lnTo>
                  <a:close/>
                </a:path>
              </a:pathLst>
            </a:custGeom>
            <a:solidFill>
              <a:srgbClr val="2E332E"/>
            </a:solidFill>
            <a:ln w="9525">
              <a:noFill/>
              <a:round/>
              <a:headEnd/>
              <a:tailEnd/>
            </a:ln>
          </p:spPr>
          <p:txBody>
            <a:bodyPr/>
            <a:lstStyle/>
            <a:p>
              <a:endParaRPr lang="en-US"/>
            </a:p>
          </p:txBody>
        </p:sp>
        <p:sp>
          <p:nvSpPr>
            <p:cNvPr id="32778" name="Freeform 10"/>
            <p:cNvSpPr>
              <a:spLocks/>
            </p:cNvSpPr>
            <p:nvPr/>
          </p:nvSpPr>
          <p:spPr bwMode="auto">
            <a:xfrm>
              <a:off x="2485" y="2483"/>
              <a:ext cx="165" cy="618"/>
            </a:xfrm>
            <a:custGeom>
              <a:avLst/>
              <a:gdLst/>
              <a:ahLst/>
              <a:cxnLst>
                <a:cxn ang="0">
                  <a:pos x="40" y="12"/>
                </a:cxn>
                <a:cxn ang="0">
                  <a:pos x="35" y="38"/>
                </a:cxn>
                <a:cxn ang="0">
                  <a:pos x="31" y="56"/>
                </a:cxn>
                <a:cxn ang="0">
                  <a:pos x="25" y="78"/>
                </a:cxn>
                <a:cxn ang="0">
                  <a:pos x="21" y="103"/>
                </a:cxn>
                <a:cxn ang="0">
                  <a:pos x="17" y="130"/>
                </a:cxn>
                <a:cxn ang="0">
                  <a:pos x="14" y="160"/>
                </a:cxn>
                <a:cxn ang="0">
                  <a:pos x="12" y="189"/>
                </a:cxn>
                <a:cxn ang="0">
                  <a:pos x="10" y="221"/>
                </a:cxn>
                <a:cxn ang="0">
                  <a:pos x="8" y="255"/>
                </a:cxn>
                <a:cxn ang="0">
                  <a:pos x="8" y="289"/>
                </a:cxn>
                <a:cxn ang="0">
                  <a:pos x="8" y="324"/>
                </a:cxn>
                <a:cxn ang="0">
                  <a:pos x="10" y="360"/>
                </a:cxn>
                <a:cxn ang="0">
                  <a:pos x="14" y="394"/>
                </a:cxn>
                <a:cxn ang="0">
                  <a:pos x="19" y="426"/>
                </a:cxn>
                <a:cxn ang="0">
                  <a:pos x="25" y="459"/>
                </a:cxn>
                <a:cxn ang="0">
                  <a:pos x="33" y="489"/>
                </a:cxn>
                <a:cxn ang="0">
                  <a:pos x="40" y="518"/>
                </a:cxn>
                <a:cxn ang="0">
                  <a:pos x="48" y="544"/>
                </a:cxn>
                <a:cxn ang="0">
                  <a:pos x="56" y="569"/>
                </a:cxn>
                <a:cxn ang="0">
                  <a:pos x="63" y="592"/>
                </a:cxn>
                <a:cxn ang="0">
                  <a:pos x="73" y="613"/>
                </a:cxn>
                <a:cxn ang="0">
                  <a:pos x="82" y="636"/>
                </a:cxn>
                <a:cxn ang="0">
                  <a:pos x="97" y="664"/>
                </a:cxn>
                <a:cxn ang="0">
                  <a:pos x="107" y="683"/>
                </a:cxn>
                <a:cxn ang="0">
                  <a:pos x="113" y="694"/>
                </a:cxn>
                <a:cxn ang="0">
                  <a:pos x="113" y="715"/>
                </a:cxn>
                <a:cxn ang="0">
                  <a:pos x="111" y="742"/>
                </a:cxn>
                <a:cxn ang="0">
                  <a:pos x="109" y="761"/>
                </a:cxn>
                <a:cxn ang="0">
                  <a:pos x="109" y="780"/>
                </a:cxn>
                <a:cxn ang="0">
                  <a:pos x="107" y="803"/>
                </a:cxn>
                <a:cxn ang="0">
                  <a:pos x="105" y="828"/>
                </a:cxn>
                <a:cxn ang="0">
                  <a:pos x="103" y="850"/>
                </a:cxn>
                <a:cxn ang="0">
                  <a:pos x="101" y="877"/>
                </a:cxn>
                <a:cxn ang="0">
                  <a:pos x="97" y="902"/>
                </a:cxn>
                <a:cxn ang="0">
                  <a:pos x="94" y="926"/>
                </a:cxn>
                <a:cxn ang="0">
                  <a:pos x="90" y="953"/>
                </a:cxn>
                <a:cxn ang="0">
                  <a:pos x="84" y="978"/>
                </a:cxn>
                <a:cxn ang="0">
                  <a:pos x="78" y="1002"/>
                </a:cxn>
                <a:cxn ang="0">
                  <a:pos x="71" y="1025"/>
                </a:cxn>
                <a:cxn ang="0">
                  <a:pos x="65" y="1046"/>
                </a:cxn>
                <a:cxn ang="0">
                  <a:pos x="57" y="1069"/>
                </a:cxn>
                <a:cxn ang="0">
                  <a:pos x="52" y="1090"/>
                </a:cxn>
                <a:cxn ang="0">
                  <a:pos x="44" y="1111"/>
                </a:cxn>
                <a:cxn ang="0">
                  <a:pos x="36" y="1134"/>
                </a:cxn>
                <a:cxn ang="0">
                  <a:pos x="23" y="1168"/>
                </a:cxn>
                <a:cxn ang="0">
                  <a:pos x="14" y="1196"/>
                </a:cxn>
                <a:cxn ang="0">
                  <a:pos x="2" y="1221"/>
                </a:cxn>
                <a:cxn ang="0">
                  <a:pos x="92" y="1236"/>
                </a:cxn>
              </a:cxnLst>
              <a:rect l="0" t="0" r="r" b="b"/>
              <a:pathLst>
                <a:path w="331" h="1236">
                  <a:moveTo>
                    <a:pt x="44" y="0"/>
                  </a:moveTo>
                  <a:lnTo>
                    <a:pt x="44" y="2"/>
                  </a:lnTo>
                  <a:lnTo>
                    <a:pt x="42" y="8"/>
                  </a:lnTo>
                  <a:lnTo>
                    <a:pt x="40" y="12"/>
                  </a:lnTo>
                  <a:lnTo>
                    <a:pt x="38" y="19"/>
                  </a:lnTo>
                  <a:lnTo>
                    <a:pt x="36" y="25"/>
                  </a:lnTo>
                  <a:lnTo>
                    <a:pt x="36" y="35"/>
                  </a:lnTo>
                  <a:lnTo>
                    <a:pt x="35" y="38"/>
                  </a:lnTo>
                  <a:lnTo>
                    <a:pt x="33" y="42"/>
                  </a:lnTo>
                  <a:lnTo>
                    <a:pt x="31" y="46"/>
                  </a:lnTo>
                  <a:lnTo>
                    <a:pt x="31" y="52"/>
                  </a:lnTo>
                  <a:lnTo>
                    <a:pt x="31" y="56"/>
                  </a:lnTo>
                  <a:lnTo>
                    <a:pt x="29" y="61"/>
                  </a:lnTo>
                  <a:lnTo>
                    <a:pt x="27" y="67"/>
                  </a:lnTo>
                  <a:lnTo>
                    <a:pt x="27" y="73"/>
                  </a:lnTo>
                  <a:lnTo>
                    <a:pt x="25" y="78"/>
                  </a:lnTo>
                  <a:lnTo>
                    <a:pt x="25" y="84"/>
                  </a:lnTo>
                  <a:lnTo>
                    <a:pt x="23" y="90"/>
                  </a:lnTo>
                  <a:lnTo>
                    <a:pt x="23" y="97"/>
                  </a:lnTo>
                  <a:lnTo>
                    <a:pt x="21" y="103"/>
                  </a:lnTo>
                  <a:lnTo>
                    <a:pt x="21" y="111"/>
                  </a:lnTo>
                  <a:lnTo>
                    <a:pt x="19" y="116"/>
                  </a:lnTo>
                  <a:lnTo>
                    <a:pt x="19" y="124"/>
                  </a:lnTo>
                  <a:lnTo>
                    <a:pt x="17" y="130"/>
                  </a:lnTo>
                  <a:lnTo>
                    <a:pt x="17" y="137"/>
                  </a:lnTo>
                  <a:lnTo>
                    <a:pt x="17" y="145"/>
                  </a:lnTo>
                  <a:lnTo>
                    <a:pt x="16" y="153"/>
                  </a:lnTo>
                  <a:lnTo>
                    <a:pt x="14" y="160"/>
                  </a:lnTo>
                  <a:lnTo>
                    <a:pt x="14" y="168"/>
                  </a:lnTo>
                  <a:lnTo>
                    <a:pt x="12" y="173"/>
                  </a:lnTo>
                  <a:lnTo>
                    <a:pt x="12" y="181"/>
                  </a:lnTo>
                  <a:lnTo>
                    <a:pt x="12" y="189"/>
                  </a:lnTo>
                  <a:lnTo>
                    <a:pt x="10" y="196"/>
                  </a:lnTo>
                  <a:lnTo>
                    <a:pt x="10" y="206"/>
                  </a:lnTo>
                  <a:lnTo>
                    <a:pt x="10" y="213"/>
                  </a:lnTo>
                  <a:lnTo>
                    <a:pt x="10" y="221"/>
                  </a:lnTo>
                  <a:lnTo>
                    <a:pt x="8" y="231"/>
                  </a:lnTo>
                  <a:lnTo>
                    <a:pt x="8" y="238"/>
                  </a:lnTo>
                  <a:lnTo>
                    <a:pt x="8" y="248"/>
                  </a:lnTo>
                  <a:lnTo>
                    <a:pt x="8" y="255"/>
                  </a:lnTo>
                  <a:lnTo>
                    <a:pt x="8" y="265"/>
                  </a:lnTo>
                  <a:lnTo>
                    <a:pt x="8" y="270"/>
                  </a:lnTo>
                  <a:lnTo>
                    <a:pt x="8" y="280"/>
                  </a:lnTo>
                  <a:lnTo>
                    <a:pt x="8" y="289"/>
                  </a:lnTo>
                  <a:lnTo>
                    <a:pt x="8" y="299"/>
                  </a:lnTo>
                  <a:lnTo>
                    <a:pt x="8" y="307"/>
                  </a:lnTo>
                  <a:lnTo>
                    <a:pt x="8" y="316"/>
                  </a:lnTo>
                  <a:lnTo>
                    <a:pt x="8" y="324"/>
                  </a:lnTo>
                  <a:lnTo>
                    <a:pt x="8" y="333"/>
                  </a:lnTo>
                  <a:lnTo>
                    <a:pt x="10" y="341"/>
                  </a:lnTo>
                  <a:lnTo>
                    <a:pt x="10" y="350"/>
                  </a:lnTo>
                  <a:lnTo>
                    <a:pt x="10" y="360"/>
                  </a:lnTo>
                  <a:lnTo>
                    <a:pt x="12" y="369"/>
                  </a:lnTo>
                  <a:lnTo>
                    <a:pt x="12" y="377"/>
                  </a:lnTo>
                  <a:lnTo>
                    <a:pt x="14" y="386"/>
                  </a:lnTo>
                  <a:lnTo>
                    <a:pt x="14" y="394"/>
                  </a:lnTo>
                  <a:lnTo>
                    <a:pt x="16" y="402"/>
                  </a:lnTo>
                  <a:lnTo>
                    <a:pt x="17" y="411"/>
                  </a:lnTo>
                  <a:lnTo>
                    <a:pt x="17" y="419"/>
                  </a:lnTo>
                  <a:lnTo>
                    <a:pt x="19" y="426"/>
                  </a:lnTo>
                  <a:lnTo>
                    <a:pt x="21" y="434"/>
                  </a:lnTo>
                  <a:lnTo>
                    <a:pt x="21" y="442"/>
                  </a:lnTo>
                  <a:lnTo>
                    <a:pt x="23" y="451"/>
                  </a:lnTo>
                  <a:lnTo>
                    <a:pt x="25" y="459"/>
                  </a:lnTo>
                  <a:lnTo>
                    <a:pt x="27" y="466"/>
                  </a:lnTo>
                  <a:lnTo>
                    <a:pt x="29" y="474"/>
                  </a:lnTo>
                  <a:lnTo>
                    <a:pt x="31" y="482"/>
                  </a:lnTo>
                  <a:lnTo>
                    <a:pt x="33" y="489"/>
                  </a:lnTo>
                  <a:lnTo>
                    <a:pt x="35" y="497"/>
                  </a:lnTo>
                  <a:lnTo>
                    <a:pt x="36" y="504"/>
                  </a:lnTo>
                  <a:lnTo>
                    <a:pt x="38" y="512"/>
                  </a:lnTo>
                  <a:lnTo>
                    <a:pt x="40" y="518"/>
                  </a:lnTo>
                  <a:lnTo>
                    <a:pt x="42" y="525"/>
                  </a:lnTo>
                  <a:lnTo>
                    <a:pt x="44" y="531"/>
                  </a:lnTo>
                  <a:lnTo>
                    <a:pt x="46" y="539"/>
                  </a:lnTo>
                  <a:lnTo>
                    <a:pt x="48" y="544"/>
                  </a:lnTo>
                  <a:lnTo>
                    <a:pt x="50" y="550"/>
                  </a:lnTo>
                  <a:lnTo>
                    <a:pt x="52" y="556"/>
                  </a:lnTo>
                  <a:lnTo>
                    <a:pt x="54" y="563"/>
                  </a:lnTo>
                  <a:lnTo>
                    <a:pt x="56" y="569"/>
                  </a:lnTo>
                  <a:lnTo>
                    <a:pt x="57" y="575"/>
                  </a:lnTo>
                  <a:lnTo>
                    <a:pt x="59" y="580"/>
                  </a:lnTo>
                  <a:lnTo>
                    <a:pt x="61" y="586"/>
                  </a:lnTo>
                  <a:lnTo>
                    <a:pt x="63" y="592"/>
                  </a:lnTo>
                  <a:lnTo>
                    <a:pt x="65" y="597"/>
                  </a:lnTo>
                  <a:lnTo>
                    <a:pt x="69" y="603"/>
                  </a:lnTo>
                  <a:lnTo>
                    <a:pt x="71" y="609"/>
                  </a:lnTo>
                  <a:lnTo>
                    <a:pt x="73" y="613"/>
                  </a:lnTo>
                  <a:lnTo>
                    <a:pt x="75" y="617"/>
                  </a:lnTo>
                  <a:lnTo>
                    <a:pt x="76" y="622"/>
                  </a:lnTo>
                  <a:lnTo>
                    <a:pt x="78" y="626"/>
                  </a:lnTo>
                  <a:lnTo>
                    <a:pt x="82" y="636"/>
                  </a:lnTo>
                  <a:lnTo>
                    <a:pt x="86" y="645"/>
                  </a:lnTo>
                  <a:lnTo>
                    <a:pt x="90" y="651"/>
                  </a:lnTo>
                  <a:lnTo>
                    <a:pt x="94" y="658"/>
                  </a:lnTo>
                  <a:lnTo>
                    <a:pt x="97" y="664"/>
                  </a:lnTo>
                  <a:lnTo>
                    <a:pt x="101" y="672"/>
                  </a:lnTo>
                  <a:lnTo>
                    <a:pt x="101" y="675"/>
                  </a:lnTo>
                  <a:lnTo>
                    <a:pt x="105" y="679"/>
                  </a:lnTo>
                  <a:lnTo>
                    <a:pt x="107" y="683"/>
                  </a:lnTo>
                  <a:lnTo>
                    <a:pt x="109" y="687"/>
                  </a:lnTo>
                  <a:lnTo>
                    <a:pt x="111" y="691"/>
                  </a:lnTo>
                  <a:lnTo>
                    <a:pt x="113" y="694"/>
                  </a:lnTo>
                  <a:lnTo>
                    <a:pt x="113" y="694"/>
                  </a:lnTo>
                  <a:lnTo>
                    <a:pt x="113" y="700"/>
                  </a:lnTo>
                  <a:lnTo>
                    <a:pt x="113" y="704"/>
                  </a:lnTo>
                  <a:lnTo>
                    <a:pt x="113" y="710"/>
                  </a:lnTo>
                  <a:lnTo>
                    <a:pt x="113" y="715"/>
                  </a:lnTo>
                  <a:lnTo>
                    <a:pt x="113" y="723"/>
                  </a:lnTo>
                  <a:lnTo>
                    <a:pt x="111" y="731"/>
                  </a:lnTo>
                  <a:lnTo>
                    <a:pt x="111" y="738"/>
                  </a:lnTo>
                  <a:lnTo>
                    <a:pt x="111" y="742"/>
                  </a:lnTo>
                  <a:lnTo>
                    <a:pt x="111" y="746"/>
                  </a:lnTo>
                  <a:lnTo>
                    <a:pt x="111" y="750"/>
                  </a:lnTo>
                  <a:lnTo>
                    <a:pt x="111" y="755"/>
                  </a:lnTo>
                  <a:lnTo>
                    <a:pt x="109" y="761"/>
                  </a:lnTo>
                  <a:lnTo>
                    <a:pt x="109" y="765"/>
                  </a:lnTo>
                  <a:lnTo>
                    <a:pt x="109" y="771"/>
                  </a:lnTo>
                  <a:lnTo>
                    <a:pt x="109" y="776"/>
                  </a:lnTo>
                  <a:lnTo>
                    <a:pt x="109" y="780"/>
                  </a:lnTo>
                  <a:lnTo>
                    <a:pt x="109" y="786"/>
                  </a:lnTo>
                  <a:lnTo>
                    <a:pt x="109" y="793"/>
                  </a:lnTo>
                  <a:lnTo>
                    <a:pt x="109" y="799"/>
                  </a:lnTo>
                  <a:lnTo>
                    <a:pt x="107" y="803"/>
                  </a:lnTo>
                  <a:lnTo>
                    <a:pt x="107" y="809"/>
                  </a:lnTo>
                  <a:lnTo>
                    <a:pt x="107" y="814"/>
                  </a:lnTo>
                  <a:lnTo>
                    <a:pt x="107" y="820"/>
                  </a:lnTo>
                  <a:lnTo>
                    <a:pt x="105" y="828"/>
                  </a:lnTo>
                  <a:lnTo>
                    <a:pt x="105" y="833"/>
                  </a:lnTo>
                  <a:lnTo>
                    <a:pt x="105" y="839"/>
                  </a:lnTo>
                  <a:lnTo>
                    <a:pt x="105" y="845"/>
                  </a:lnTo>
                  <a:lnTo>
                    <a:pt x="103" y="850"/>
                  </a:lnTo>
                  <a:lnTo>
                    <a:pt x="103" y="858"/>
                  </a:lnTo>
                  <a:lnTo>
                    <a:pt x="101" y="864"/>
                  </a:lnTo>
                  <a:lnTo>
                    <a:pt x="101" y="871"/>
                  </a:lnTo>
                  <a:lnTo>
                    <a:pt x="101" y="877"/>
                  </a:lnTo>
                  <a:lnTo>
                    <a:pt x="99" y="883"/>
                  </a:lnTo>
                  <a:lnTo>
                    <a:pt x="99" y="888"/>
                  </a:lnTo>
                  <a:lnTo>
                    <a:pt x="99" y="896"/>
                  </a:lnTo>
                  <a:lnTo>
                    <a:pt x="97" y="902"/>
                  </a:lnTo>
                  <a:lnTo>
                    <a:pt x="95" y="909"/>
                  </a:lnTo>
                  <a:lnTo>
                    <a:pt x="95" y="915"/>
                  </a:lnTo>
                  <a:lnTo>
                    <a:pt x="94" y="921"/>
                  </a:lnTo>
                  <a:lnTo>
                    <a:pt x="94" y="926"/>
                  </a:lnTo>
                  <a:lnTo>
                    <a:pt x="94" y="934"/>
                  </a:lnTo>
                  <a:lnTo>
                    <a:pt x="92" y="942"/>
                  </a:lnTo>
                  <a:lnTo>
                    <a:pt x="92" y="947"/>
                  </a:lnTo>
                  <a:lnTo>
                    <a:pt x="90" y="953"/>
                  </a:lnTo>
                  <a:lnTo>
                    <a:pt x="88" y="959"/>
                  </a:lnTo>
                  <a:lnTo>
                    <a:pt x="86" y="964"/>
                  </a:lnTo>
                  <a:lnTo>
                    <a:pt x="86" y="972"/>
                  </a:lnTo>
                  <a:lnTo>
                    <a:pt x="84" y="978"/>
                  </a:lnTo>
                  <a:lnTo>
                    <a:pt x="84" y="983"/>
                  </a:lnTo>
                  <a:lnTo>
                    <a:pt x="82" y="989"/>
                  </a:lnTo>
                  <a:lnTo>
                    <a:pt x="80" y="997"/>
                  </a:lnTo>
                  <a:lnTo>
                    <a:pt x="78" y="1002"/>
                  </a:lnTo>
                  <a:lnTo>
                    <a:pt x="76" y="1008"/>
                  </a:lnTo>
                  <a:lnTo>
                    <a:pt x="75" y="1014"/>
                  </a:lnTo>
                  <a:lnTo>
                    <a:pt x="73" y="1020"/>
                  </a:lnTo>
                  <a:lnTo>
                    <a:pt x="71" y="1025"/>
                  </a:lnTo>
                  <a:lnTo>
                    <a:pt x="71" y="1031"/>
                  </a:lnTo>
                  <a:lnTo>
                    <a:pt x="67" y="1037"/>
                  </a:lnTo>
                  <a:lnTo>
                    <a:pt x="67" y="1042"/>
                  </a:lnTo>
                  <a:lnTo>
                    <a:pt x="65" y="1046"/>
                  </a:lnTo>
                  <a:lnTo>
                    <a:pt x="63" y="1054"/>
                  </a:lnTo>
                  <a:lnTo>
                    <a:pt x="61" y="1058"/>
                  </a:lnTo>
                  <a:lnTo>
                    <a:pt x="59" y="1063"/>
                  </a:lnTo>
                  <a:lnTo>
                    <a:pt x="57" y="1069"/>
                  </a:lnTo>
                  <a:lnTo>
                    <a:pt x="56" y="1075"/>
                  </a:lnTo>
                  <a:lnTo>
                    <a:pt x="54" y="1080"/>
                  </a:lnTo>
                  <a:lnTo>
                    <a:pt x="54" y="1086"/>
                  </a:lnTo>
                  <a:lnTo>
                    <a:pt x="52" y="1090"/>
                  </a:lnTo>
                  <a:lnTo>
                    <a:pt x="50" y="1096"/>
                  </a:lnTo>
                  <a:lnTo>
                    <a:pt x="48" y="1101"/>
                  </a:lnTo>
                  <a:lnTo>
                    <a:pt x="46" y="1105"/>
                  </a:lnTo>
                  <a:lnTo>
                    <a:pt x="44" y="1111"/>
                  </a:lnTo>
                  <a:lnTo>
                    <a:pt x="42" y="1117"/>
                  </a:lnTo>
                  <a:lnTo>
                    <a:pt x="40" y="1120"/>
                  </a:lnTo>
                  <a:lnTo>
                    <a:pt x="38" y="1126"/>
                  </a:lnTo>
                  <a:lnTo>
                    <a:pt x="36" y="1134"/>
                  </a:lnTo>
                  <a:lnTo>
                    <a:pt x="33" y="1143"/>
                  </a:lnTo>
                  <a:lnTo>
                    <a:pt x="31" y="1153"/>
                  </a:lnTo>
                  <a:lnTo>
                    <a:pt x="27" y="1160"/>
                  </a:lnTo>
                  <a:lnTo>
                    <a:pt x="23" y="1168"/>
                  </a:lnTo>
                  <a:lnTo>
                    <a:pt x="21" y="1176"/>
                  </a:lnTo>
                  <a:lnTo>
                    <a:pt x="17" y="1183"/>
                  </a:lnTo>
                  <a:lnTo>
                    <a:pt x="16" y="1191"/>
                  </a:lnTo>
                  <a:lnTo>
                    <a:pt x="14" y="1196"/>
                  </a:lnTo>
                  <a:lnTo>
                    <a:pt x="10" y="1202"/>
                  </a:lnTo>
                  <a:lnTo>
                    <a:pt x="10" y="1208"/>
                  </a:lnTo>
                  <a:lnTo>
                    <a:pt x="8" y="1214"/>
                  </a:lnTo>
                  <a:lnTo>
                    <a:pt x="2" y="1221"/>
                  </a:lnTo>
                  <a:lnTo>
                    <a:pt x="2" y="1227"/>
                  </a:lnTo>
                  <a:lnTo>
                    <a:pt x="0" y="1231"/>
                  </a:lnTo>
                  <a:lnTo>
                    <a:pt x="0" y="1233"/>
                  </a:lnTo>
                  <a:lnTo>
                    <a:pt x="92" y="1236"/>
                  </a:lnTo>
                  <a:lnTo>
                    <a:pt x="331" y="666"/>
                  </a:lnTo>
                  <a:lnTo>
                    <a:pt x="44" y="0"/>
                  </a:lnTo>
                  <a:lnTo>
                    <a:pt x="44" y="0"/>
                  </a:lnTo>
                  <a:close/>
                </a:path>
              </a:pathLst>
            </a:custGeom>
            <a:solidFill>
              <a:srgbClr val="2E332E"/>
            </a:solidFill>
            <a:ln w="9525">
              <a:noFill/>
              <a:round/>
              <a:headEnd/>
              <a:tailEnd/>
            </a:ln>
          </p:spPr>
          <p:txBody>
            <a:bodyPr/>
            <a:lstStyle/>
            <a:p>
              <a:endParaRPr lang="en-US"/>
            </a:p>
          </p:txBody>
        </p:sp>
        <p:sp>
          <p:nvSpPr>
            <p:cNvPr id="32779" name="Freeform 11"/>
            <p:cNvSpPr>
              <a:spLocks/>
            </p:cNvSpPr>
            <p:nvPr/>
          </p:nvSpPr>
          <p:spPr bwMode="auto">
            <a:xfrm>
              <a:off x="2250" y="2667"/>
              <a:ext cx="120" cy="136"/>
            </a:xfrm>
            <a:custGeom>
              <a:avLst/>
              <a:gdLst/>
              <a:ahLst/>
              <a:cxnLst>
                <a:cxn ang="0">
                  <a:pos x="215" y="0"/>
                </a:cxn>
                <a:cxn ang="0">
                  <a:pos x="213" y="0"/>
                </a:cxn>
                <a:cxn ang="0">
                  <a:pos x="207" y="2"/>
                </a:cxn>
                <a:cxn ang="0">
                  <a:pos x="199" y="6"/>
                </a:cxn>
                <a:cxn ang="0">
                  <a:pos x="192" y="10"/>
                </a:cxn>
                <a:cxn ang="0">
                  <a:pos x="186" y="12"/>
                </a:cxn>
                <a:cxn ang="0">
                  <a:pos x="180" y="14"/>
                </a:cxn>
                <a:cxn ang="0">
                  <a:pos x="175" y="16"/>
                </a:cxn>
                <a:cxn ang="0">
                  <a:pos x="171" y="19"/>
                </a:cxn>
                <a:cxn ang="0">
                  <a:pos x="165" y="21"/>
                </a:cxn>
                <a:cxn ang="0">
                  <a:pos x="159" y="23"/>
                </a:cxn>
                <a:cxn ang="0">
                  <a:pos x="154" y="27"/>
                </a:cxn>
                <a:cxn ang="0">
                  <a:pos x="150" y="29"/>
                </a:cxn>
                <a:cxn ang="0">
                  <a:pos x="144" y="31"/>
                </a:cxn>
                <a:cxn ang="0">
                  <a:pos x="140" y="33"/>
                </a:cxn>
                <a:cxn ang="0">
                  <a:pos x="135" y="36"/>
                </a:cxn>
                <a:cxn ang="0">
                  <a:pos x="131" y="38"/>
                </a:cxn>
                <a:cxn ang="0">
                  <a:pos x="123" y="44"/>
                </a:cxn>
                <a:cxn ang="0">
                  <a:pos x="116" y="50"/>
                </a:cxn>
                <a:cxn ang="0">
                  <a:pos x="110" y="55"/>
                </a:cxn>
                <a:cxn ang="0">
                  <a:pos x="102" y="63"/>
                </a:cxn>
                <a:cxn ang="0">
                  <a:pos x="97" y="69"/>
                </a:cxn>
                <a:cxn ang="0">
                  <a:pos x="91" y="76"/>
                </a:cxn>
                <a:cxn ang="0">
                  <a:pos x="83" y="80"/>
                </a:cxn>
                <a:cxn ang="0">
                  <a:pos x="78" y="88"/>
                </a:cxn>
                <a:cxn ang="0">
                  <a:pos x="72" y="93"/>
                </a:cxn>
                <a:cxn ang="0">
                  <a:pos x="68" y="101"/>
                </a:cxn>
                <a:cxn ang="0">
                  <a:pos x="62" y="105"/>
                </a:cxn>
                <a:cxn ang="0">
                  <a:pos x="61" y="111"/>
                </a:cxn>
                <a:cxn ang="0">
                  <a:pos x="57" y="113"/>
                </a:cxn>
                <a:cxn ang="0">
                  <a:pos x="57" y="114"/>
                </a:cxn>
                <a:cxn ang="0">
                  <a:pos x="62" y="141"/>
                </a:cxn>
                <a:cxn ang="0">
                  <a:pos x="108" y="139"/>
                </a:cxn>
                <a:cxn ang="0">
                  <a:pos x="106" y="141"/>
                </a:cxn>
                <a:cxn ang="0">
                  <a:pos x="102" y="145"/>
                </a:cxn>
                <a:cxn ang="0">
                  <a:pos x="99" y="151"/>
                </a:cxn>
                <a:cxn ang="0">
                  <a:pos x="93" y="156"/>
                </a:cxn>
                <a:cxn ang="0">
                  <a:pos x="85" y="164"/>
                </a:cxn>
                <a:cxn ang="0">
                  <a:pos x="81" y="170"/>
                </a:cxn>
                <a:cxn ang="0">
                  <a:pos x="78" y="173"/>
                </a:cxn>
                <a:cxn ang="0">
                  <a:pos x="72" y="179"/>
                </a:cxn>
                <a:cxn ang="0">
                  <a:pos x="68" y="185"/>
                </a:cxn>
                <a:cxn ang="0">
                  <a:pos x="61" y="190"/>
                </a:cxn>
                <a:cxn ang="0">
                  <a:pos x="55" y="194"/>
                </a:cxn>
                <a:cxn ang="0">
                  <a:pos x="49" y="200"/>
                </a:cxn>
                <a:cxn ang="0">
                  <a:pos x="45" y="206"/>
                </a:cxn>
                <a:cxn ang="0">
                  <a:pos x="40" y="211"/>
                </a:cxn>
                <a:cxn ang="0">
                  <a:pos x="32" y="217"/>
                </a:cxn>
                <a:cxn ang="0">
                  <a:pos x="28" y="223"/>
                </a:cxn>
                <a:cxn ang="0">
                  <a:pos x="22" y="228"/>
                </a:cxn>
                <a:cxn ang="0">
                  <a:pos x="19" y="232"/>
                </a:cxn>
                <a:cxn ang="0">
                  <a:pos x="13" y="238"/>
                </a:cxn>
                <a:cxn ang="0">
                  <a:pos x="9" y="240"/>
                </a:cxn>
                <a:cxn ang="0">
                  <a:pos x="5" y="246"/>
                </a:cxn>
                <a:cxn ang="0">
                  <a:pos x="2" y="249"/>
                </a:cxn>
                <a:cxn ang="0">
                  <a:pos x="0" y="251"/>
                </a:cxn>
                <a:cxn ang="0">
                  <a:pos x="28" y="272"/>
                </a:cxn>
                <a:cxn ang="0">
                  <a:pos x="142" y="192"/>
                </a:cxn>
                <a:cxn ang="0">
                  <a:pos x="239" y="29"/>
                </a:cxn>
                <a:cxn ang="0">
                  <a:pos x="215" y="0"/>
                </a:cxn>
                <a:cxn ang="0">
                  <a:pos x="215" y="0"/>
                </a:cxn>
              </a:cxnLst>
              <a:rect l="0" t="0" r="r" b="b"/>
              <a:pathLst>
                <a:path w="239" h="272">
                  <a:moveTo>
                    <a:pt x="215" y="0"/>
                  </a:moveTo>
                  <a:lnTo>
                    <a:pt x="213" y="0"/>
                  </a:lnTo>
                  <a:lnTo>
                    <a:pt x="207" y="2"/>
                  </a:lnTo>
                  <a:lnTo>
                    <a:pt x="199" y="6"/>
                  </a:lnTo>
                  <a:lnTo>
                    <a:pt x="192" y="10"/>
                  </a:lnTo>
                  <a:lnTo>
                    <a:pt x="186" y="12"/>
                  </a:lnTo>
                  <a:lnTo>
                    <a:pt x="180" y="14"/>
                  </a:lnTo>
                  <a:lnTo>
                    <a:pt x="175" y="16"/>
                  </a:lnTo>
                  <a:lnTo>
                    <a:pt x="171" y="19"/>
                  </a:lnTo>
                  <a:lnTo>
                    <a:pt x="165" y="21"/>
                  </a:lnTo>
                  <a:lnTo>
                    <a:pt x="159" y="23"/>
                  </a:lnTo>
                  <a:lnTo>
                    <a:pt x="154" y="27"/>
                  </a:lnTo>
                  <a:lnTo>
                    <a:pt x="150" y="29"/>
                  </a:lnTo>
                  <a:lnTo>
                    <a:pt x="144" y="31"/>
                  </a:lnTo>
                  <a:lnTo>
                    <a:pt x="140" y="33"/>
                  </a:lnTo>
                  <a:lnTo>
                    <a:pt x="135" y="36"/>
                  </a:lnTo>
                  <a:lnTo>
                    <a:pt x="131" y="38"/>
                  </a:lnTo>
                  <a:lnTo>
                    <a:pt x="123" y="44"/>
                  </a:lnTo>
                  <a:lnTo>
                    <a:pt x="116" y="50"/>
                  </a:lnTo>
                  <a:lnTo>
                    <a:pt x="110" y="55"/>
                  </a:lnTo>
                  <a:lnTo>
                    <a:pt x="102" y="63"/>
                  </a:lnTo>
                  <a:lnTo>
                    <a:pt x="97" y="69"/>
                  </a:lnTo>
                  <a:lnTo>
                    <a:pt x="91" y="76"/>
                  </a:lnTo>
                  <a:lnTo>
                    <a:pt x="83" y="80"/>
                  </a:lnTo>
                  <a:lnTo>
                    <a:pt x="78" y="88"/>
                  </a:lnTo>
                  <a:lnTo>
                    <a:pt x="72" y="93"/>
                  </a:lnTo>
                  <a:lnTo>
                    <a:pt x="68" y="101"/>
                  </a:lnTo>
                  <a:lnTo>
                    <a:pt x="62" y="105"/>
                  </a:lnTo>
                  <a:lnTo>
                    <a:pt x="61" y="111"/>
                  </a:lnTo>
                  <a:lnTo>
                    <a:pt x="57" y="113"/>
                  </a:lnTo>
                  <a:lnTo>
                    <a:pt x="57" y="114"/>
                  </a:lnTo>
                  <a:lnTo>
                    <a:pt x="62" y="141"/>
                  </a:lnTo>
                  <a:lnTo>
                    <a:pt x="108" y="139"/>
                  </a:lnTo>
                  <a:lnTo>
                    <a:pt x="106" y="141"/>
                  </a:lnTo>
                  <a:lnTo>
                    <a:pt x="102" y="145"/>
                  </a:lnTo>
                  <a:lnTo>
                    <a:pt x="99" y="151"/>
                  </a:lnTo>
                  <a:lnTo>
                    <a:pt x="93" y="156"/>
                  </a:lnTo>
                  <a:lnTo>
                    <a:pt x="85" y="164"/>
                  </a:lnTo>
                  <a:lnTo>
                    <a:pt x="81" y="170"/>
                  </a:lnTo>
                  <a:lnTo>
                    <a:pt x="78" y="173"/>
                  </a:lnTo>
                  <a:lnTo>
                    <a:pt x="72" y="179"/>
                  </a:lnTo>
                  <a:lnTo>
                    <a:pt x="68" y="185"/>
                  </a:lnTo>
                  <a:lnTo>
                    <a:pt x="61" y="190"/>
                  </a:lnTo>
                  <a:lnTo>
                    <a:pt x="55" y="194"/>
                  </a:lnTo>
                  <a:lnTo>
                    <a:pt x="49" y="200"/>
                  </a:lnTo>
                  <a:lnTo>
                    <a:pt x="45" y="206"/>
                  </a:lnTo>
                  <a:lnTo>
                    <a:pt x="40" y="211"/>
                  </a:lnTo>
                  <a:lnTo>
                    <a:pt x="32" y="217"/>
                  </a:lnTo>
                  <a:lnTo>
                    <a:pt x="28" y="223"/>
                  </a:lnTo>
                  <a:lnTo>
                    <a:pt x="22" y="228"/>
                  </a:lnTo>
                  <a:lnTo>
                    <a:pt x="19" y="232"/>
                  </a:lnTo>
                  <a:lnTo>
                    <a:pt x="13" y="238"/>
                  </a:lnTo>
                  <a:lnTo>
                    <a:pt x="9" y="240"/>
                  </a:lnTo>
                  <a:lnTo>
                    <a:pt x="5" y="246"/>
                  </a:lnTo>
                  <a:lnTo>
                    <a:pt x="2" y="249"/>
                  </a:lnTo>
                  <a:lnTo>
                    <a:pt x="0" y="251"/>
                  </a:lnTo>
                  <a:lnTo>
                    <a:pt x="28" y="272"/>
                  </a:lnTo>
                  <a:lnTo>
                    <a:pt x="142" y="192"/>
                  </a:lnTo>
                  <a:lnTo>
                    <a:pt x="239" y="29"/>
                  </a:lnTo>
                  <a:lnTo>
                    <a:pt x="215" y="0"/>
                  </a:lnTo>
                  <a:lnTo>
                    <a:pt x="215" y="0"/>
                  </a:lnTo>
                  <a:close/>
                </a:path>
              </a:pathLst>
            </a:custGeom>
            <a:solidFill>
              <a:srgbClr val="2E332E"/>
            </a:solidFill>
            <a:ln w="9525">
              <a:noFill/>
              <a:round/>
              <a:headEnd/>
              <a:tailEnd/>
            </a:ln>
          </p:spPr>
          <p:txBody>
            <a:bodyPr/>
            <a:lstStyle/>
            <a:p>
              <a:endParaRPr lang="en-US"/>
            </a:p>
          </p:txBody>
        </p:sp>
        <p:sp>
          <p:nvSpPr>
            <p:cNvPr id="32780" name="Freeform 12"/>
            <p:cNvSpPr>
              <a:spLocks/>
            </p:cNvSpPr>
            <p:nvPr/>
          </p:nvSpPr>
          <p:spPr bwMode="auto">
            <a:xfrm>
              <a:off x="2703" y="3239"/>
              <a:ext cx="198" cy="126"/>
            </a:xfrm>
            <a:custGeom>
              <a:avLst/>
              <a:gdLst/>
              <a:ahLst/>
              <a:cxnLst>
                <a:cxn ang="0">
                  <a:pos x="21" y="11"/>
                </a:cxn>
                <a:cxn ang="0">
                  <a:pos x="0" y="139"/>
                </a:cxn>
                <a:cxn ang="0">
                  <a:pos x="108" y="228"/>
                </a:cxn>
                <a:cxn ang="0">
                  <a:pos x="346" y="251"/>
                </a:cxn>
                <a:cxn ang="0">
                  <a:pos x="395" y="213"/>
                </a:cxn>
                <a:cxn ang="0">
                  <a:pos x="319" y="143"/>
                </a:cxn>
                <a:cxn ang="0">
                  <a:pos x="171" y="63"/>
                </a:cxn>
                <a:cxn ang="0">
                  <a:pos x="137" y="0"/>
                </a:cxn>
                <a:cxn ang="0">
                  <a:pos x="21" y="11"/>
                </a:cxn>
                <a:cxn ang="0">
                  <a:pos x="21" y="11"/>
                </a:cxn>
              </a:cxnLst>
              <a:rect l="0" t="0" r="r" b="b"/>
              <a:pathLst>
                <a:path w="395" h="251">
                  <a:moveTo>
                    <a:pt x="21" y="11"/>
                  </a:moveTo>
                  <a:lnTo>
                    <a:pt x="0" y="139"/>
                  </a:lnTo>
                  <a:lnTo>
                    <a:pt x="108" y="228"/>
                  </a:lnTo>
                  <a:lnTo>
                    <a:pt x="346" y="251"/>
                  </a:lnTo>
                  <a:lnTo>
                    <a:pt x="395" y="213"/>
                  </a:lnTo>
                  <a:lnTo>
                    <a:pt x="319" y="143"/>
                  </a:lnTo>
                  <a:lnTo>
                    <a:pt x="171" y="63"/>
                  </a:lnTo>
                  <a:lnTo>
                    <a:pt x="137" y="0"/>
                  </a:lnTo>
                  <a:lnTo>
                    <a:pt x="21" y="11"/>
                  </a:lnTo>
                  <a:lnTo>
                    <a:pt x="21" y="11"/>
                  </a:lnTo>
                  <a:close/>
                </a:path>
              </a:pathLst>
            </a:custGeom>
            <a:solidFill>
              <a:srgbClr val="2E332E"/>
            </a:solidFill>
            <a:ln w="9525">
              <a:noFill/>
              <a:round/>
              <a:headEnd/>
              <a:tailEnd/>
            </a:ln>
          </p:spPr>
          <p:txBody>
            <a:bodyPr/>
            <a:lstStyle/>
            <a:p>
              <a:endParaRPr lang="en-US"/>
            </a:p>
          </p:txBody>
        </p:sp>
        <p:sp>
          <p:nvSpPr>
            <p:cNvPr id="32781" name="Freeform 13"/>
            <p:cNvSpPr>
              <a:spLocks/>
            </p:cNvSpPr>
            <p:nvPr/>
          </p:nvSpPr>
          <p:spPr bwMode="auto">
            <a:xfrm>
              <a:off x="2484" y="2085"/>
              <a:ext cx="506" cy="1070"/>
            </a:xfrm>
            <a:custGeom>
              <a:avLst/>
              <a:gdLst/>
              <a:ahLst/>
              <a:cxnLst>
                <a:cxn ang="0">
                  <a:pos x="329" y="1739"/>
                </a:cxn>
                <a:cxn ang="0">
                  <a:pos x="326" y="1743"/>
                </a:cxn>
                <a:cxn ang="0">
                  <a:pos x="318" y="1753"/>
                </a:cxn>
                <a:cxn ang="0">
                  <a:pos x="309" y="1768"/>
                </a:cxn>
                <a:cxn ang="0">
                  <a:pos x="301" y="1777"/>
                </a:cxn>
                <a:cxn ang="0">
                  <a:pos x="295" y="1789"/>
                </a:cxn>
                <a:cxn ang="0">
                  <a:pos x="288" y="1798"/>
                </a:cxn>
                <a:cxn ang="0">
                  <a:pos x="280" y="1812"/>
                </a:cxn>
                <a:cxn ang="0">
                  <a:pos x="272" y="1825"/>
                </a:cxn>
                <a:cxn ang="0">
                  <a:pos x="267" y="1838"/>
                </a:cxn>
                <a:cxn ang="0">
                  <a:pos x="259" y="1850"/>
                </a:cxn>
                <a:cxn ang="0">
                  <a:pos x="251" y="1863"/>
                </a:cxn>
                <a:cxn ang="0">
                  <a:pos x="246" y="1876"/>
                </a:cxn>
                <a:cxn ang="0">
                  <a:pos x="240" y="1890"/>
                </a:cxn>
                <a:cxn ang="0">
                  <a:pos x="234" y="1901"/>
                </a:cxn>
                <a:cxn ang="0">
                  <a:pos x="229" y="1914"/>
                </a:cxn>
                <a:cxn ang="0">
                  <a:pos x="225" y="1924"/>
                </a:cxn>
                <a:cxn ang="0">
                  <a:pos x="221" y="1937"/>
                </a:cxn>
                <a:cxn ang="0">
                  <a:pos x="219" y="1947"/>
                </a:cxn>
                <a:cxn ang="0">
                  <a:pos x="215" y="1956"/>
                </a:cxn>
                <a:cxn ang="0">
                  <a:pos x="212" y="1973"/>
                </a:cxn>
                <a:cxn ang="0">
                  <a:pos x="208" y="1989"/>
                </a:cxn>
                <a:cxn ang="0">
                  <a:pos x="204" y="2000"/>
                </a:cxn>
                <a:cxn ang="0">
                  <a:pos x="204" y="2009"/>
                </a:cxn>
                <a:cxn ang="0">
                  <a:pos x="236" y="2122"/>
                </a:cxn>
                <a:cxn ang="0">
                  <a:pos x="0" y="2087"/>
                </a:cxn>
                <a:cxn ang="0">
                  <a:pos x="208" y="1449"/>
                </a:cxn>
                <a:cxn ang="0">
                  <a:pos x="303" y="618"/>
                </a:cxn>
                <a:cxn ang="0">
                  <a:pos x="367" y="0"/>
                </a:cxn>
                <a:cxn ang="0">
                  <a:pos x="913" y="460"/>
                </a:cxn>
                <a:cxn ang="0">
                  <a:pos x="1008" y="587"/>
                </a:cxn>
                <a:cxn ang="0">
                  <a:pos x="987" y="770"/>
                </a:cxn>
                <a:cxn ang="0">
                  <a:pos x="1012" y="1063"/>
                </a:cxn>
                <a:cxn ang="0">
                  <a:pos x="890" y="1188"/>
                </a:cxn>
                <a:cxn ang="0">
                  <a:pos x="605" y="1361"/>
                </a:cxn>
                <a:cxn ang="0">
                  <a:pos x="520" y="1298"/>
                </a:cxn>
              </a:cxnLst>
              <a:rect l="0" t="0" r="r" b="b"/>
              <a:pathLst>
                <a:path w="1012" h="2139">
                  <a:moveTo>
                    <a:pt x="520" y="1298"/>
                  </a:moveTo>
                  <a:lnTo>
                    <a:pt x="329" y="1739"/>
                  </a:lnTo>
                  <a:lnTo>
                    <a:pt x="328" y="1739"/>
                  </a:lnTo>
                  <a:lnTo>
                    <a:pt x="326" y="1743"/>
                  </a:lnTo>
                  <a:lnTo>
                    <a:pt x="322" y="1747"/>
                  </a:lnTo>
                  <a:lnTo>
                    <a:pt x="318" y="1753"/>
                  </a:lnTo>
                  <a:lnTo>
                    <a:pt x="312" y="1760"/>
                  </a:lnTo>
                  <a:lnTo>
                    <a:pt x="309" y="1768"/>
                  </a:lnTo>
                  <a:lnTo>
                    <a:pt x="305" y="1772"/>
                  </a:lnTo>
                  <a:lnTo>
                    <a:pt x="301" y="1777"/>
                  </a:lnTo>
                  <a:lnTo>
                    <a:pt x="299" y="1783"/>
                  </a:lnTo>
                  <a:lnTo>
                    <a:pt x="295" y="1789"/>
                  </a:lnTo>
                  <a:lnTo>
                    <a:pt x="291" y="1795"/>
                  </a:lnTo>
                  <a:lnTo>
                    <a:pt x="288" y="1798"/>
                  </a:lnTo>
                  <a:lnTo>
                    <a:pt x="284" y="1806"/>
                  </a:lnTo>
                  <a:lnTo>
                    <a:pt x="280" y="1812"/>
                  </a:lnTo>
                  <a:lnTo>
                    <a:pt x="276" y="1817"/>
                  </a:lnTo>
                  <a:lnTo>
                    <a:pt x="272" y="1825"/>
                  </a:lnTo>
                  <a:lnTo>
                    <a:pt x="269" y="1831"/>
                  </a:lnTo>
                  <a:lnTo>
                    <a:pt x="267" y="1838"/>
                  </a:lnTo>
                  <a:lnTo>
                    <a:pt x="263" y="1844"/>
                  </a:lnTo>
                  <a:lnTo>
                    <a:pt x="259" y="1850"/>
                  </a:lnTo>
                  <a:lnTo>
                    <a:pt x="255" y="1855"/>
                  </a:lnTo>
                  <a:lnTo>
                    <a:pt x="251" y="1863"/>
                  </a:lnTo>
                  <a:lnTo>
                    <a:pt x="248" y="1869"/>
                  </a:lnTo>
                  <a:lnTo>
                    <a:pt x="246" y="1876"/>
                  </a:lnTo>
                  <a:lnTo>
                    <a:pt x="242" y="1882"/>
                  </a:lnTo>
                  <a:lnTo>
                    <a:pt x="240" y="1890"/>
                  </a:lnTo>
                  <a:lnTo>
                    <a:pt x="236" y="1895"/>
                  </a:lnTo>
                  <a:lnTo>
                    <a:pt x="234" y="1901"/>
                  </a:lnTo>
                  <a:lnTo>
                    <a:pt x="232" y="1907"/>
                  </a:lnTo>
                  <a:lnTo>
                    <a:pt x="229" y="1914"/>
                  </a:lnTo>
                  <a:lnTo>
                    <a:pt x="227" y="1918"/>
                  </a:lnTo>
                  <a:lnTo>
                    <a:pt x="225" y="1924"/>
                  </a:lnTo>
                  <a:lnTo>
                    <a:pt x="223" y="1931"/>
                  </a:lnTo>
                  <a:lnTo>
                    <a:pt x="221" y="1937"/>
                  </a:lnTo>
                  <a:lnTo>
                    <a:pt x="219" y="1941"/>
                  </a:lnTo>
                  <a:lnTo>
                    <a:pt x="219" y="1947"/>
                  </a:lnTo>
                  <a:lnTo>
                    <a:pt x="215" y="1952"/>
                  </a:lnTo>
                  <a:lnTo>
                    <a:pt x="215" y="1956"/>
                  </a:lnTo>
                  <a:lnTo>
                    <a:pt x="213" y="1966"/>
                  </a:lnTo>
                  <a:lnTo>
                    <a:pt x="212" y="1973"/>
                  </a:lnTo>
                  <a:lnTo>
                    <a:pt x="208" y="1981"/>
                  </a:lnTo>
                  <a:lnTo>
                    <a:pt x="208" y="1989"/>
                  </a:lnTo>
                  <a:lnTo>
                    <a:pt x="206" y="1994"/>
                  </a:lnTo>
                  <a:lnTo>
                    <a:pt x="204" y="2000"/>
                  </a:lnTo>
                  <a:lnTo>
                    <a:pt x="204" y="2006"/>
                  </a:lnTo>
                  <a:lnTo>
                    <a:pt x="204" y="2009"/>
                  </a:lnTo>
                  <a:lnTo>
                    <a:pt x="96" y="2025"/>
                  </a:lnTo>
                  <a:lnTo>
                    <a:pt x="236" y="2122"/>
                  </a:lnTo>
                  <a:lnTo>
                    <a:pt x="170" y="2139"/>
                  </a:lnTo>
                  <a:lnTo>
                    <a:pt x="0" y="2087"/>
                  </a:lnTo>
                  <a:lnTo>
                    <a:pt x="96" y="1947"/>
                  </a:lnTo>
                  <a:lnTo>
                    <a:pt x="208" y="1449"/>
                  </a:lnTo>
                  <a:lnTo>
                    <a:pt x="213" y="998"/>
                  </a:lnTo>
                  <a:lnTo>
                    <a:pt x="303" y="618"/>
                  </a:lnTo>
                  <a:lnTo>
                    <a:pt x="132" y="106"/>
                  </a:lnTo>
                  <a:lnTo>
                    <a:pt x="367" y="0"/>
                  </a:lnTo>
                  <a:lnTo>
                    <a:pt x="715" y="104"/>
                  </a:lnTo>
                  <a:lnTo>
                    <a:pt x="913" y="460"/>
                  </a:lnTo>
                  <a:lnTo>
                    <a:pt x="978" y="496"/>
                  </a:lnTo>
                  <a:lnTo>
                    <a:pt x="1008" y="587"/>
                  </a:lnTo>
                  <a:lnTo>
                    <a:pt x="968" y="650"/>
                  </a:lnTo>
                  <a:lnTo>
                    <a:pt x="987" y="770"/>
                  </a:lnTo>
                  <a:lnTo>
                    <a:pt x="963" y="914"/>
                  </a:lnTo>
                  <a:lnTo>
                    <a:pt x="1012" y="1063"/>
                  </a:lnTo>
                  <a:lnTo>
                    <a:pt x="949" y="1173"/>
                  </a:lnTo>
                  <a:lnTo>
                    <a:pt x="890" y="1188"/>
                  </a:lnTo>
                  <a:lnTo>
                    <a:pt x="752" y="1342"/>
                  </a:lnTo>
                  <a:lnTo>
                    <a:pt x="605" y="1361"/>
                  </a:lnTo>
                  <a:lnTo>
                    <a:pt x="520" y="1298"/>
                  </a:lnTo>
                  <a:lnTo>
                    <a:pt x="520" y="1298"/>
                  </a:lnTo>
                  <a:close/>
                </a:path>
              </a:pathLst>
            </a:custGeom>
            <a:solidFill>
              <a:srgbClr val="2E332E"/>
            </a:solidFill>
            <a:ln w="9525">
              <a:noFill/>
              <a:round/>
              <a:headEnd/>
              <a:tailEnd/>
            </a:ln>
          </p:spPr>
          <p:txBody>
            <a:bodyPr/>
            <a:lstStyle/>
            <a:p>
              <a:endParaRPr lang="en-US"/>
            </a:p>
          </p:txBody>
        </p:sp>
        <p:sp>
          <p:nvSpPr>
            <p:cNvPr id="32782" name="Freeform 14"/>
            <p:cNvSpPr>
              <a:spLocks/>
            </p:cNvSpPr>
            <p:nvPr/>
          </p:nvSpPr>
          <p:spPr bwMode="auto">
            <a:xfrm>
              <a:off x="2506" y="2133"/>
              <a:ext cx="337" cy="1142"/>
            </a:xfrm>
            <a:custGeom>
              <a:avLst/>
              <a:gdLst/>
              <a:ahLst/>
              <a:cxnLst>
                <a:cxn ang="0">
                  <a:pos x="217" y="40"/>
                </a:cxn>
                <a:cxn ang="0">
                  <a:pos x="255" y="116"/>
                </a:cxn>
                <a:cxn ang="0">
                  <a:pos x="276" y="169"/>
                </a:cxn>
                <a:cxn ang="0">
                  <a:pos x="295" y="226"/>
                </a:cxn>
                <a:cxn ang="0">
                  <a:pos x="310" y="287"/>
                </a:cxn>
                <a:cxn ang="0">
                  <a:pos x="322" y="346"/>
                </a:cxn>
                <a:cxn ang="0">
                  <a:pos x="331" y="422"/>
                </a:cxn>
                <a:cxn ang="0">
                  <a:pos x="535" y="256"/>
                </a:cxn>
                <a:cxn ang="0">
                  <a:pos x="601" y="384"/>
                </a:cxn>
                <a:cxn ang="0">
                  <a:pos x="593" y="447"/>
                </a:cxn>
                <a:cxn ang="0">
                  <a:pos x="580" y="513"/>
                </a:cxn>
                <a:cxn ang="0">
                  <a:pos x="555" y="597"/>
                </a:cxn>
                <a:cxn ang="0">
                  <a:pos x="517" y="690"/>
                </a:cxn>
                <a:cxn ang="0">
                  <a:pos x="474" y="789"/>
                </a:cxn>
                <a:cxn ang="0">
                  <a:pos x="430" y="880"/>
                </a:cxn>
                <a:cxn ang="0">
                  <a:pos x="394" y="954"/>
                </a:cxn>
                <a:cxn ang="0">
                  <a:pos x="367" y="1007"/>
                </a:cxn>
                <a:cxn ang="0">
                  <a:pos x="253" y="943"/>
                </a:cxn>
                <a:cxn ang="0">
                  <a:pos x="291" y="1009"/>
                </a:cxn>
                <a:cxn ang="0">
                  <a:pos x="342" y="1104"/>
                </a:cxn>
                <a:cxn ang="0">
                  <a:pos x="396" y="1217"/>
                </a:cxn>
                <a:cxn ang="0">
                  <a:pos x="451" y="1342"/>
                </a:cxn>
                <a:cxn ang="0">
                  <a:pos x="497" y="1473"/>
                </a:cxn>
                <a:cxn ang="0">
                  <a:pos x="538" y="1606"/>
                </a:cxn>
                <a:cxn ang="0">
                  <a:pos x="573" y="1736"/>
                </a:cxn>
                <a:cxn ang="0">
                  <a:pos x="603" y="1859"/>
                </a:cxn>
                <a:cxn ang="0">
                  <a:pos x="626" y="1970"/>
                </a:cxn>
                <a:cxn ang="0">
                  <a:pos x="645" y="2063"/>
                </a:cxn>
                <a:cxn ang="0">
                  <a:pos x="658" y="2137"/>
                </a:cxn>
                <a:cxn ang="0">
                  <a:pos x="668" y="2203"/>
                </a:cxn>
                <a:cxn ang="0">
                  <a:pos x="426" y="2283"/>
                </a:cxn>
                <a:cxn ang="0">
                  <a:pos x="411" y="2232"/>
                </a:cxn>
                <a:cxn ang="0">
                  <a:pos x="386" y="2146"/>
                </a:cxn>
                <a:cxn ang="0">
                  <a:pos x="352" y="2034"/>
                </a:cxn>
                <a:cxn ang="0">
                  <a:pos x="316" y="1909"/>
                </a:cxn>
                <a:cxn ang="0">
                  <a:pos x="276" y="1787"/>
                </a:cxn>
                <a:cxn ang="0">
                  <a:pos x="240" y="1681"/>
                </a:cxn>
                <a:cxn ang="0">
                  <a:pos x="209" y="1599"/>
                </a:cxn>
                <a:cxn ang="0">
                  <a:pos x="183" y="1542"/>
                </a:cxn>
                <a:cxn ang="0">
                  <a:pos x="149" y="1477"/>
                </a:cxn>
                <a:cxn ang="0">
                  <a:pos x="8" y="1880"/>
                </a:cxn>
                <a:cxn ang="0">
                  <a:pos x="31" y="1806"/>
                </a:cxn>
                <a:cxn ang="0">
                  <a:pos x="50" y="1749"/>
                </a:cxn>
                <a:cxn ang="0">
                  <a:pos x="65" y="1684"/>
                </a:cxn>
                <a:cxn ang="0">
                  <a:pos x="80" y="1622"/>
                </a:cxn>
                <a:cxn ang="0">
                  <a:pos x="90" y="1561"/>
                </a:cxn>
                <a:cxn ang="0">
                  <a:pos x="97" y="1504"/>
                </a:cxn>
                <a:cxn ang="0">
                  <a:pos x="103" y="1430"/>
                </a:cxn>
                <a:cxn ang="0">
                  <a:pos x="97" y="1390"/>
                </a:cxn>
                <a:cxn ang="0">
                  <a:pos x="71" y="1319"/>
                </a:cxn>
                <a:cxn ang="0">
                  <a:pos x="52" y="1251"/>
                </a:cxn>
                <a:cxn ang="0">
                  <a:pos x="31" y="1169"/>
                </a:cxn>
                <a:cxn ang="0">
                  <a:pos x="19" y="1082"/>
                </a:cxn>
                <a:cxn ang="0">
                  <a:pos x="14" y="988"/>
                </a:cxn>
                <a:cxn ang="0">
                  <a:pos x="15" y="899"/>
                </a:cxn>
                <a:cxn ang="0">
                  <a:pos x="23" y="819"/>
                </a:cxn>
                <a:cxn ang="0">
                  <a:pos x="31" y="755"/>
                </a:cxn>
                <a:cxn ang="0">
                  <a:pos x="42" y="698"/>
                </a:cxn>
              </a:cxnLst>
              <a:rect l="0" t="0" r="r" b="b"/>
              <a:pathLst>
                <a:path w="675" h="2283">
                  <a:moveTo>
                    <a:pt x="133" y="28"/>
                  </a:moveTo>
                  <a:lnTo>
                    <a:pt x="196" y="0"/>
                  </a:lnTo>
                  <a:lnTo>
                    <a:pt x="196" y="0"/>
                  </a:lnTo>
                  <a:lnTo>
                    <a:pt x="198" y="4"/>
                  </a:lnTo>
                  <a:lnTo>
                    <a:pt x="200" y="7"/>
                  </a:lnTo>
                  <a:lnTo>
                    <a:pt x="204" y="15"/>
                  </a:lnTo>
                  <a:lnTo>
                    <a:pt x="206" y="19"/>
                  </a:lnTo>
                  <a:lnTo>
                    <a:pt x="209" y="23"/>
                  </a:lnTo>
                  <a:lnTo>
                    <a:pt x="211" y="28"/>
                  </a:lnTo>
                  <a:lnTo>
                    <a:pt x="215" y="34"/>
                  </a:lnTo>
                  <a:lnTo>
                    <a:pt x="217" y="40"/>
                  </a:lnTo>
                  <a:lnTo>
                    <a:pt x="221" y="45"/>
                  </a:lnTo>
                  <a:lnTo>
                    <a:pt x="225" y="53"/>
                  </a:lnTo>
                  <a:lnTo>
                    <a:pt x="228" y="61"/>
                  </a:lnTo>
                  <a:lnTo>
                    <a:pt x="232" y="66"/>
                  </a:lnTo>
                  <a:lnTo>
                    <a:pt x="236" y="74"/>
                  </a:lnTo>
                  <a:lnTo>
                    <a:pt x="240" y="81"/>
                  </a:lnTo>
                  <a:lnTo>
                    <a:pt x="244" y="91"/>
                  </a:lnTo>
                  <a:lnTo>
                    <a:pt x="247" y="99"/>
                  </a:lnTo>
                  <a:lnTo>
                    <a:pt x="251" y="106"/>
                  </a:lnTo>
                  <a:lnTo>
                    <a:pt x="253" y="112"/>
                  </a:lnTo>
                  <a:lnTo>
                    <a:pt x="255" y="116"/>
                  </a:lnTo>
                  <a:lnTo>
                    <a:pt x="257" y="120"/>
                  </a:lnTo>
                  <a:lnTo>
                    <a:pt x="259" y="125"/>
                  </a:lnTo>
                  <a:lnTo>
                    <a:pt x="261" y="129"/>
                  </a:lnTo>
                  <a:lnTo>
                    <a:pt x="263" y="135"/>
                  </a:lnTo>
                  <a:lnTo>
                    <a:pt x="265" y="139"/>
                  </a:lnTo>
                  <a:lnTo>
                    <a:pt x="266" y="144"/>
                  </a:lnTo>
                  <a:lnTo>
                    <a:pt x="268" y="148"/>
                  </a:lnTo>
                  <a:lnTo>
                    <a:pt x="270" y="154"/>
                  </a:lnTo>
                  <a:lnTo>
                    <a:pt x="272" y="159"/>
                  </a:lnTo>
                  <a:lnTo>
                    <a:pt x="274" y="163"/>
                  </a:lnTo>
                  <a:lnTo>
                    <a:pt x="276" y="169"/>
                  </a:lnTo>
                  <a:lnTo>
                    <a:pt x="278" y="175"/>
                  </a:lnTo>
                  <a:lnTo>
                    <a:pt x="280" y="178"/>
                  </a:lnTo>
                  <a:lnTo>
                    <a:pt x="282" y="184"/>
                  </a:lnTo>
                  <a:lnTo>
                    <a:pt x="284" y="190"/>
                  </a:lnTo>
                  <a:lnTo>
                    <a:pt x="285" y="196"/>
                  </a:lnTo>
                  <a:lnTo>
                    <a:pt x="287" y="199"/>
                  </a:lnTo>
                  <a:lnTo>
                    <a:pt x="289" y="205"/>
                  </a:lnTo>
                  <a:lnTo>
                    <a:pt x="289" y="211"/>
                  </a:lnTo>
                  <a:lnTo>
                    <a:pt x="291" y="216"/>
                  </a:lnTo>
                  <a:lnTo>
                    <a:pt x="293" y="220"/>
                  </a:lnTo>
                  <a:lnTo>
                    <a:pt x="295" y="226"/>
                  </a:lnTo>
                  <a:lnTo>
                    <a:pt x="295" y="232"/>
                  </a:lnTo>
                  <a:lnTo>
                    <a:pt x="299" y="237"/>
                  </a:lnTo>
                  <a:lnTo>
                    <a:pt x="299" y="243"/>
                  </a:lnTo>
                  <a:lnTo>
                    <a:pt x="303" y="249"/>
                  </a:lnTo>
                  <a:lnTo>
                    <a:pt x="303" y="253"/>
                  </a:lnTo>
                  <a:lnTo>
                    <a:pt x="304" y="258"/>
                  </a:lnTo>
                  <a:lnTo>
                    <a:pt x="304" y="264"/>
                  </a:lnTo>
                  <a:lnTo>
                    <a:pt x="306" y="270"/>
                  </a:lnTo>
                  <a:lnTo>
                    <a:pt x="308" y="275"/>
                  </a:lnTo>
                  <a:lnTo>
                    <a:pt x="308" y="281"/>
                  </a:lnTo>
                  <a:lnTo>
                    <a:pt x="310" y="287"/>
                  </a:lnTo>
                  <a:lnTo>
                    <a:pt x="312" y="293"/>
                  </a:lnTo>
                  <a:lnTo>
                    <a:pt x="312" y="298"/>
                  </a:lnTo>
                  <a:lnTo>
                    <a:pt x="314" y="304"/>
                  </a:lnTo>
                  <a:lnTo>
                    <a:pt x="314" y="310"/>
                  </a:lnTo>
                  <a:lnTo>
                    <a:pt x="316" y="315"/>
                  </a:lnTo>
                  <a:lnTo>
                    <a:pt x="316" y="319"/>
                  </a:lnTo>
                  <a:lnTo>
                    <a:pt x="316" y="325"/>
                  </a:lnTo>
                  <a:lnTo>
                    <a:pt x="318" y="331"/>
                  </a:lnTo>
                  <a:lnTo>
                    <a:pt x="320" y="336"/>
                  </a:lnTo>
                  <a:lnTo>
                    <a:pt x="320" y="342"/>
                  </a:lnTo>
                  <a:lnTo>
                    <a:pt x="322" y="346"/>
                  </a:lnTo>
                  <a:lnTo>
                    <a:pt x="322" y="351"/>
                  </a:lnTo>
                  <a:lnTo>
                    <a:pt x="323" y="357"/>
                  </a:lnTo>
                  <a:lnTo>
                    <a:pt x="323" y="363"/>
                  </a:lnTo>
                  <a:lnTo>
                    <a:pt x="323" y="367"/>
                  </a:lnTo>
                  <a:lnTo>
                    <a:pt x="323" y="372"/>
                  </a:lnTo>
                  <a:lnTo>
                    <a:pt x="325" y="378"/>
                  </a:lnTo>
                  <a:lnTo>
                    <a:pt x="327" y="388"/>
                  </a:lnTo>
                  <a:lnTo>
                    <a:pt x="327" y="395"/>
                  </a:lnTo>
                  <a:lnTo>
                    <a:pt x="329" y="405"/>
                  </a:lnTo>
                  <a:lnTo>
                    <a:pt x="329" y="414"/>
                  </a:lnTo>
                  <a:lnTo>
                    <a:pt x="331" y="422"/>
                  </a:lnTo>
                  <a:lnTo>
                    <a:pt x="331" y="429"/>
                  </a:lnTo>
                  <a:lnTo>
                    <a:pt x="331" y="435"/>
                  </a:lnTo>
                  <a:lnTo>
                    <a:pt x="333" y="443"/>
                  </a:lnTo>
                  <a:lnTo>
                    <a:pt x="333" y="447"/>
                  </a:lnTo>
                  <a:lnTo>
                    <a:pt x="333" y="452"/>
                  </a:lnTo>
                  <a:lnTo>
                    <a:pt x="333" y="456"/>
                  </a:lnTo>
                  <a:lnTo>
                    <a:pt x="335" y="460"/>
                  </a:lnTo>
                  <a:lnTo>
                    <a:pt x="335" y="466"/>
                  </a:lnTo>
                  <a:lnTo>
                    <a:pt x="335" y="467"/>
                  </a:lnTo>
                  <a:lnTo>
                    <a:pt x="510" y="437"/>
                  </a:lnTo>
                  <a:lnTo>
                    <a:pt x="535" y="256"/>
                  </a:lnTo>
                  <a:lnTo>
                    <a:pt x="597" y="331"/>
                  </a:lnTo>
                  <a:lnTo>
                    <a:pt x="597" y="334"/>
                  </a:lnTo>
                  <a:lnTo>
                    <a:pt x="599" y="338"/>
                  </a:lnTo>
                  <a:lnTo>
                    <a:pt x="599" y="346"/>
                  </a:lnTo>
                  <a:lnTo>
                    <a:pt x="599" y="350"/>
                  </a:lnTo>
                  <a:lnTo>
                    <a:pt x="599" y="353"/>
                  </a:lnTo>
                  <a:lnTo>
                    <a:pt x="599" y="359"/>
                  </a:lnTo>
                  <a:lnTo>
                    <a:pt x="601" y="365"/>
                  </a:lnTo>
                  <a:lnTo>
                    <a:pt x="601" y="369"/>
                  </a:lnTo>
                  <a:lnTo>
                    <a:pt x="601" y="376"/>
                  </a:lnTo>
                  <a:lnTo>
                    <a:pt x="601" y="384"/>
                  </a:lnTo>
                  <a:lnTo>
                    <a:pt x="601" y="391"/>
                  </a:lnTo>
                  <a:lnTo>
                    <a:pt x="599" y="399"/>
                  </a:lnTo>
                  <a:lnTo>
                    <a:pt x="599" y="407"/>
                  </a:lnTo>
                  <a:lnTo>
                    <a:pt x="597" y="412"/>
                  </a:lnTo>
                  <a:lnTo>
                    <a:pt x="597" y="416"/>
                  </a:lnTo>
                  <a:lnTo>
                    <a:pt x="597" y="422"/>
                  </a:lnTo>
                  <a:lnTo>
                    <a:pt x="597" y="428"/>
                  </a:lnTo>
                  <a:lnTo>
                    <a:pt x="595" y="431"/>
                  </a:lnTo>
                  <a:lnTo>
                    <a:pt x="595" y="437"/>
                  </a:lnTo>
                  <a:lnTo>
                    <a:pt x="593" y="441"/>
                  </a:lnTo>
                  <a:lnTo>
                    <a:pt x="593" y="447"/>
                  </a:lnTo>
                  <a:lnTo>
                    <a:pt x="592" y="452"/>
                  </a:lnTo>
                  <a:lnTo>
                    <a:pt x="592" y="458"/>
                  </a:lnTo>
                  <a:lnTo>
                    <a:pt x="590" y="464"/>
                  </a:lnTo>
                  <a:lnTo>
                    <a:pt x="590" y="471"/>
                  </a:lnTo>
                  <a:lnTo>
                    <a:pt x="588" y="475"/>
                  </a:lnTo>
                  <a:lnTo>
                    <a:pt x="588" y="481"/>
                  </a:lnTo>
                  <a:lnTo>
                    <a:pt x="586" y="486"/>
                  </a:lnTo>
                  <a:lnTo>
                    <a:pt x="584" y="494"/>
                  </a:lnTo>
                  <a:lnTo>
                    <a:pt x="582" y="500"/>
                  </a:lnTo>
                  <a:lnTo>
                    <a:pt x="582" y="507"/>
                  </a:lnTo>
                  <a:lnTo>
                    <a:pt x="580" y="513"/>
                  </a:lnTo>
                  <a:lnTo>
                    <a:pt x="578" y="521"/>
                  </a:lnTo>
                  <a:lnTo>
                    <a:pt x="576" y="528"/>
                  </a:lnTo>
                  <a:lnTo>
                    <a:pt x="574" y="534"/>
                  </a:lnTo>
                  <a:lnTo>
                    <a:pt x="573" y="542"/>
                  </a:lnTo>
                  <a:lnTo>
                    <a:pt x="571" y="549"/>
                  </a:lnTo>
                  <a:lnTo>
                    <a:pt x="567" y="557"/>
                  </a:lnTo>
                  <a:lnTo>
                    <a:pt x="567" y="564"/>
                  </a:lnTo>
                  <a:lnTo>
                    <a:pt x="563" y="574"/>
                  </a:lnTo>
                  <a:lnTo>
                    <a:pt x="561" y="582"/>
                  </a:lnTo>
                  <a:lnTo>
                    <a:pt x="559" y="589"/>
                  </a:lnTo>
                  <a:lnTo>
                    <a:pt x="555" y="597"/>
                  </a:lnTo>
                  <a:lnTo>
                    <a:pt x="552" y="604"/>
                  </a:lnTo>
                  <a:lnTo>
                    <a:pt x="550" y="614"/>
                  </a:lnTo>
                  <a:lnTo>
                    <a:pt x="546" y="621"/>
                  </a:lnTo>
                  <a:lnTo>
                    <a:pt x="542" y="629"/>
                  </a:lnTo>
                  <a:lnTo>
                    <a:pt x="538" y="639"/>
                  </a:lnTo>
                  <a:lnTo>
                    <a:pt x="536" y="648"/>
                  </a:lnTo>
                  <a:lnTo>
                    <a:pt x="533" y="656"/>
                  </a:lnTo>
                  <a:lnTo>
                    <a:pt x="529" y="665"/>
                  </a:lnTo>
                  <a:lnTo>
                    <a:pt x="525" y="673"/>
                  </a:lnTo>
                  <a:lnTo>
                    <a:pt x="521" y="682"/>
                  </a:lnTo>
                  <a:lnTo>
                    <a:pt x="517" y="690"/>
                  </a:lnTo>
                  <a:lnTo>
                    <a:pt x="514" y="699"/>
                  </a:lnTo>
                  <a:lnTo>
                    <a:pt x="510" y="709"/>
                  </a:lnTo>
                  <a:lnTo>
                    <a:pt x="506" y="718"/>
                  </a:lnTo>
                  <a:lnTo>
                    <a:pt x="502" y="726"/>
                  </a:lnTo>
                  <a:lnTo>
                    <a:pt x="498" y="736"/>
                  </a:lnTo>
                  <a:lnTo>
                    <a:pt x="493" y="745"/>
                  </a:lnTo>
                  <a:lnTo>
                    <a:pt x="491" y="753"/>
                  </a:lnTo>
                  <a:lnTo>
                    <a:pt x="485" y="762"/>
                  </a:lnTo>
                  <a:lnTo>
                    <a:pt x="481" y="772"/>
                  </a:lnTo>
                  <a:lnTo>
                    <a:pt x="477" y="781"/>
                  </a:lnTo>
                  <a:lnTo>
                    <a:pt x="474" y="789"/>
                  </a:lnTo>
                  <a:lnTo>
                    <a:pt x="470" y="798"/>
                  </a:lnTo>
                  <a:lnTo>
                    <a:pt x="466" y="806"/>
                  </a:lnTo>
                  <a:lnTo>
                    <a:pt x="460" y="815"/>
                  </a:lnTo>
                  <a:lnTo>
                    <a:pt x="457" y="823"/>
                  </a:lnTo>
                  <a:lnTo>
                    <a:pt x="453" y="831"/>
                  </a:lnTo>
                  <a:lnTo>
                    <a:pt x="449" y="840"/>
                  </a:lnTo>
                  <a:lnTo>
                    <a:pt x="445" y="848"/>
                  </a:lnTo>
                  <a:lnTo>
                    <a:pt x="441" y="857"/>
                  </a:lnTo>
                  <a:lnTo>
                    <a:pt x="438" y="865"/>
                  </a:lnTo>
                  <a:lnTo>
                    <a:pt x="434" y="872"/>
                  </a:lnTo>
                  <a:lnTo>
                    <a:pt x="430" y="880"/>
                  </a:lnTo>
                  <a:lnTo>
                    <a:pt x="426" y="888"/>
                  </a:lnTo>
                  <a:lnTo>
                    <a:pt x="422" y="893"/>
                  </a:lnTo>
                  <a:lnTo>
                    <a:pt x="419" y="901"/>
                  </a:lnTo>
                  <a:lnTo>
                    <a:pt x="415" y="909"/>
                  </a:lnTo>
                  <a:lnTo>
                    <a:pt x="413" y="916"/>
                  </a:lnTo>
                  <a:lnTo>
                    <a:pt x="409" y="922"/>
                  </a:lnTo>
                  <a:lnTo>
                    <a:pt x="405" y="930"/>
                  </a:lnTo>
                  <a:lnTo>
                    <a:pt x="401" y="935"/>
                  </a:lnTo>
                  <a:lnTo>
                    <a:pt x="400" y="943"/>
                  </a:lnTo>
                  <a:lnTo>
                    <a:pt x="398" y="949"/>
                  </a:lnTo>
                  <a:lnTo>
                    <a:pt x="394" y="954"/>
                  </a:lnTo>
                  <a:lnTo>
                    <a:pt x="392" y="958"/>
                  </a:lnTo>
                  <a:lnTo>
                    <a:pt x="390" y="964"/>
                  </a:lnTo>
                  <a:lnTo>
                    <a:pt x="386" y="969"/>
                  </a:lnTo>
                  <a:lnTo>
                    <a:pt x="384" y="973"/>
                  </a:lnTo>
                  <a:lnTo>
                    <a:pt x="382" y="977"/>
                  </a:lnTo>
                  <a:lnTo>
                    <a:pt x="381" y="983"/>
                  </a:lnTo>
                  <a:lnTo>
                    <a:pt x="377" y="990"/>
                  </a:lnTo>
                  <a:lnTo>
                    <a:pt x="373" y="996"/>
                  </a:lnTo>
                  <a:lnTo>
                    <a:pt x="371" y="1000"/>
                  </a:lnTo>
                  <a:lnTo>
                    <a:pt x="369" y="1006"/>
                  </a:lnTo>
                  <a:lnTo>
                    <a:pt x="367" y="1007"/>
                  </a:lnTo>
                  <a:lnTo>
                    <a:pt x="367" y="1007"/>
                  </a:lnTo>
                  <a:lnTo>
                    <a:pt x="228" y="903"/>
                  </a:lnTo>
                  <a:lnTo>
                    <a:pt x="228" y="905"/>
                  </a:lnTo>
                  <a:lnTo>
                    <a:pt x="230" y="907"/>
                  </a:lnTo>
                  <a:lnTo>
                    <a:pt x="234" y="912"/>
                  </a:lnTo>
                  <a:lnTo>
                    <a:pt x="236" y="918"/>
                  </a:lnTo>
                  <a:lnTo>
                    <a:pt x="242" y="926"/>
                  </a:lnTo>
                  <a:lnTo>
                    <a:pt x="244" y="930"/>
                  </a:lnTo>
                  <a:lnTo>
                    <a:pt x="247" y="933"/>
                  </a:lnTo>
                  <a:lnTo>
                    <a:pt x="249" y="937"/>
                  </a:lnTo>
                  <a:lnTo>
                    <a:pt x="253" y="943"/>
                  </a:lnTo>
                  <a:lnTo>
                    <a:pt x="255" y="947"/>
                  </a:lnTo>
                  <a:lnTo>
                    <a:pt x="257" y="952"/>
                  </a:lnTo>
                  <a:lnTo>
                    <a:pt x="261" y="958"/>
                  </a:lnTo>
                  <a:lnTo>
                    <a:pt x="265" y="964"/>
                  </a:lnTo>
                  <a:lnTo>
                    <a:pt x="268" y="969"/>
                  </a:lnTo>
                  <a:lnTo>
                    <a:pt x="272" y="975"/>
                  </a:lnTo>
                  <a:lnTo>
                    <a:pt x="274" y="981"/>
                  </a:lnTo>
                  <a:lnTo>
                    <a:pt x="280" y="988"/>
                  </a:lnTo>
                  <a:lnTo>
                    <a:pt x="282" y="996"/>
                  </a:lnTo>
                  <a:lnTo>
                    <a:pt x="287" y="1002"/>
                  </a:lnTo>
                  <a:lnTo>
                    <a:pt x="291" y="1009"/>
                  </a:lnTo>
                  <a:lnTo>
                    <a:pt x="295" y="1019"/>
                  </a:lnTo>
                  <a:lnTo>
                    <a:pt x="301" y="1026"/>
                  </a:lnTo>
                  <a:lnTo>
                    <a:pt x="304" y="1034"/>
                  </a:lnTo>
                  <a:lnTo>
                    <a:pt x="308" y="1042"/>
                  </a:lnTo>
                  <a:lnTo>
                    <a:pt x="314" y="1051"/>
                  </a:lnTo>
                  <a:lnTo>
                    <a:pt x="318" y="1059"/>
                  </a:lnTo>
                  <a:lnTo>
                    <a:pt x="323" y="1068"/>
                  </a:lnTo>
                  <a:lnTo>
                    <a:pt x="327" y="1076"/>
                  </a:lnTo>
                  <a:lnTo>
                    <a:pt x="331" y="1085"/>
                  </a:lnTo>
                  <a:lnTo>
                    <a:pt x="337" y="1095"/>
                  </a:lnTo>
                  <a:lnTo>
                    <a:pt x="342" y="1104"/>
                  </a:lnTo>
                  <a:lnTo>
                    <a:pt x="346" y="1114"/>
                  </a:lnTo>
                  <a:lnTo>
                    <a:pt x="352" y="1123"/>
                  </a:lnTo>
                  <a:lnTo>
                    <a:pt x="358" y="1133"/>
                  </a:lnTo>
                  <a:lnTo>
                    <a:pt x="361" y="1142"/>
                  </a:lnTo>
                  <a:lnTo>
                    <a:pt x="367" y="1154"/>
                  </a:lnTo>
                  <a:lnTo>
                    <a:pt x="371" y="1163"/>
                  </a:lnTo>
                  <a:lnTo>
                    <a:pt x="377" y="1175"/>
                  </a:lnTo>
                  <a:lnTo>
                    <a:pt x="382" y="1184"/>
                  </a:lnTo>
                  <a:lnTo>
                    <a:pt x="386" y="1196"/>
                  </a:lnTo>
                  <a:lnTo>
                    <a:pt x="392" y="1207"/>
                  </a:lnTo>
                  <a:lnTo>
                    <a:pt x="396" y="1217"/>
                  </a:lnTo>
                  <a:lnTo>
                    <a:pt x="401" y="1228"/>
                  </a:lnTo>
                  <a:lnTo>
                    <a:pt x="407" y="1238"/>
                  </a:lnTo>
                  <a:lnTo>
                    <a:pt x="411" y="1251"/>
                  </a:lnTo>
                  <a:lnTo>
                    <a:pt x="417" y="1260"/>
                  </a:lnTo>
                  <a:lnTo>
                    <a:pt x="420" y="1274"/>
                  </a:lnTo>
                  <a:lnTo>
                    <a:pt x="426" y="1283"/>
                  </a:lnTo>
                  <a:lnTo>
                    <a:pt x="432" y="1295"/>
                  </a:lnTo>
                  <a:lnTo>
                    <a:pt x="436" y="1306"/>
                  </a:lnTo>
                  <a:lnTo>
                    <a:pt x="441" y="1317"/>
                  </a:lnTo>
                  <a:lnTo>
                    <a:pt x="445" y="1329"/>
                  </a:lnTo>
                  <a:lnTo>
                    <a:pt x="451" y="1342"/>
                  </a:lnTo>
                  <a:lnTo>
                    <a:pt x="455" y="1354"/>
                  </a:lnTo>
                  <a:lnTo>
                    <a:pt x="460" y="1365"/>
                  </a:lnTo>
                  <a:lnTo>
                    <a:pt x="464" y="1378"/>
                  </a:lnTo>
                  <a:lnTo>
                    <a:pt x="470" y="1390"/>
                  </a:lnTo>
                  <a:lnTo>
                    <a:pt x="472" y="1401"/>
                  </a:lnTo>
                  <a:lnTo>
                    <a:pt x="476" y="1414"/>
                  </a:lnTo>
                  <a:lnTo>
                    <a:pt x="481" y="1426"/>
                  </a:lnTo>
                  <a:lnTo>
                    <a:pt x="485" y="1437"/>
                  </a:lnTo>
                  <a:lnTo>
                    <a:pt x="489" y="1449"/>
                  </a:lnTo>
                  <a:lnTo>
                    <a:pt x="493" y="1462"/>
                  </a:lnTo>
                  <a:lnTo>
                    <a:pt x="497" y="1473"/>
                  </a:lnTo>
                  <a:lnTo>
                    <a:pt x="502" y="1485"/>
                  </a:lnTo>
                  <a:lnTo>
                    <a:pt x="504" y="1498"/>
                  </a:lnTo>
                  <a:lnTo>
                    <a:pt x="510" y="1509"/>
                  </a:lnTo>
                  <a:lnTo>
                    <a:pt x="512" y="1521"/>
                  </a:lnTo>
                  <a:lnTo>
                    <a:pt x="517" y="1534"/>
                  </a:lnTo>
                  <a:lnTo>
                    <a:pt x="519" y="1546"/>
                  </a:lnTo>
                  <a:lnTo>
                    <a:pt x="525" y="1557"/>
                  </a:lnTo>
                  <a:lnTo>
                    <a:pt x="527" y="1570"/>
                  </a:lnTo>
                  <a:lnTo>
                    <a:pt x="533" y="1584"/>
                  </a:lnTo>
                  <a:lnTo>
                    <a:pt x="535" y="1595"/>
                  </a:lnTo>
                  <a:lnTo>
                    <a:pt x="538" y="1606"/>
                  </a:lnTo>
                  <a:lnTo>
                    <a:pt x="540" y="1618"/>
                  </a:lnTo>
                  <a:lnTo>
                    <a:pt x="546" y="1631"/>
                  </a:lnTo>
                  <a:lnTo>
                    <a:pt x="548" y="1643"/>
                  </a:lnTo>
                  <a:lnTo>
                    <a:pt x="552" y="1654"/>
                  </a:lnTo>
                  <a:lnTo>
                    <a:pt x="554" y="1665"/>
                  </a:lnTo>
                  <a:lnTo>
                    <a:pt x="559" y="1679"/>
                  </a:lnTo>
                  <a:lnTo>
                    <a:pt x="561" y="1688"/>
                  </a:lnTo>
                  <a:lnTo>
                    <a:pt x="565" y="1701"/>
                  </a:lnTo>
                  <a:lnTo>
                    <a:pt x="567" y="1713"/>
                  </a:lnTo>
                  <a:lnTo>
                    <a:pt x="571" y="1724"/>
                  </a:lnTo>
                  <a:lnTo>
                    <a:pt x="573" y="1736"/>
                  </a:lnTo>
                  <a:lnTo>
                    <a:pt x="576" y="1749"/>
                  </a:lnTo>
                  <a:lnTo>
                    <a:pt x="580" y="1759"/>
                  </a:lnTo>
                  <a:lnTo>
                    <a:pt x="582" y="1772"/>
                  </a:lnTo>
                  <a:lnTo>
                    <a:pt x="586" y="1783"/>
                  </a:lnTo>
                  <a:lnTo>
                    <a:pt x="588" y="1795"/>
                  </a:lnTo>
                  <a:lnTo>
                    <a:pt x="590" y="1804"/>
                  </a:lnTo>
                  <a:lnTo>
                    <a:pt x="593" y="1816"/>
                  </a:lnTo>
                  <a:lnTo>
                    <a:pt x="595" y="1827"/>
                  </a:lnTo>
                  <a:lnTo>
                    <a:pt x="597" y="1836"/>
                  </a:lnTo>
                  <a:lnTo>
                    <a:pt x="601" y="1848"/>
                  </a:lnTo>
                  <a:lnTo>
                    <a:pt x="603" y="1859"/>
                  </a:lnTo>
                  <a:lnTo>
                    <a:pt x="605" y="1869"/>
                  </a:lnTo>
                  <a:lnTo>
                    <a:pt x="607" y="1880"/>
                  </a:lnTo>
                  <a:lnTo>
                    <a:pt x="609" y="1890"/>
                  </a:lnTo>
                  <a:lnTo>
                    <a:pt x="613" y="1901"/>
                  </a:lnTo>
                  <a:lnTo>
                    <a:pt x="614" y="1911"/>
                  </a:lnTo>
                  <a:lnTo>
                    <a:pt x="616" y="1922"/>
                  </a:lnTo>
                  <a:lnTo>
                    <a:pt x="618" y="1932"/>
                  </a:lnTo>
                  <a:lnTo>
                    <a:pt x="622" y="1941"/>
                  </a:lnTo>
                  <a:lnTo>
                    <a:pt x="622" y="1951"/>
                  </a:lnTo>
                  <a:lnTo>
                    <a:pt x="624" y="1960"/>
                  </a:lnTo>
                  <a:lnTo>
                    <a:pt x="626" y="1970"/>
                  </a:lnTo>
                  <a:lnTo>
                    <a:pt x="630" y="1979"/>
                  </a:lnTo>
                  <a:lnTo>
                    <a:pt x="630" y="1987"/>
                  </a:lnTo>
                  <a:lnTo>
                    <a:pt x="632" y="1996"/>
                  </a:lnTo>
                  <a:lnTo>
                    <a:pt x="633" y="2006"/>
                  </a:lnTo>
                  <a:lnTo>
                    <a:pt x="635" y="2015"/>
                  </a:lnTo>
                  <a:lnTo>
                    <a:pt x="637" y="2023"/>
                  </a:lnTo>
                  <a:lnTo>
                    <a:pt x="639" y="2030"/>
                  </a:lnTo>
                  <a:lnTo>
                    <a:pt x="641" y="2040"/>
                  </a:lnTo>
                  <a:lnTo>
                    <a:pt x="643" y="2048"/>
                  </a:lnTo>
                  <a:lnTo>
                    <a:pt x="643" y="2055"/>
                  </a:lnTo>
                  <a:lnTo>
                    <a:pt x="645" y="2063"/>
                  </a:lnTo>
                  <a:lnTo>
                    <a:pt x="647" y="2070"/>
                  </a:lnTo>
                  <a:lnTo>
                    <a:pt x="649" y="2080"/>
                  </a:lnTo>
                  <a:lnTo>
                    <a:pt x="651" y="2086"/>
                  </a:lnTo>
                  <a:lnTo>
                    <a:pt x="651" y="2093"/>
                  </a:lnTo>
                  <a:lnTo>
                    <a:pt x="651" y="2099"/>
                  </a:lnTo>
                  <a:lnTo>
                    <a:pt x="652" y="2107"/>
                  </a:lnTo>
                  <a:lnTo>
                    <a:pt x="654" y="2112"/>
                  </a:lnTo>
                  <a:lnTo>
                    <a:pt x="654" y="2118"/>
                  </a:lnTo>
                  <a:lnTo>
                    <a:pt x="656" y="2126"/>
                  </a:lnTo>
                  <a:lnTo>
                    <a:pt x="658" y="2131"/>
                  </a:lnTo>
                  <a:lnTo>
                    <a:pt x="658" y="2137"/>
                  </a:lnTo>
                  <a:lnTo>
                    <a:pt x="658" y="2143"/>
                  </a:lnTo>
                  <a:lnTo>
                    <a:pt x="658" y="2146"/>
                  </a:lnTo>
                  <a:lnTo>
                    <a:pt x="660" y="2152"/>
                  </a:lnTo>
                  <a:lnTo>
                    <a:pt x="660" y="2158"/>
                  </a:lnTo>
                  <a:lnTo>
                    <a:pt x="662" y="2162"/>
                  </a:lnTo>
                  <a:lnTo>
                    <a:pt x="662" y="2167"/>
                  </a:lnTo>
                  <a:lnTo>
                    <a:pt x="664" y="2173"/>
                  </a:lnTo>
                  <a:lnTo>
                    <a:pt x="666" y="2181"/>
                  </a:lnTo>
                  <a:lnTo>
                    <a:pt x="666" y="2188"/>
                  </a:lnTo>
                  <a:lnTo>
                    <a:pt x="666" y="2196"/>
                  </a:lnTo>
                  <a:lnTo>
                    <a:pt x="668" y="2203"/>
                  </a:lnTo>
                  <a:lnTo>
                    <a:pt x="668" y="2209"/>
                  </a:lnTo>
                  <a:lnTo>
                    <a:pt x="670" y="2217"/>
                  </a:lnTo>
                  <a:lnTo>
                    <a:pt x="670" y="2222"/>
                  </a:lnTo>
                  <a:lnTo>
                    <a:pt x="671" y="2228"/>
                  </a:lnTo>
                  <a:lnTo>
                    <a:pt x="671" y="2236"/>
                  </a:lnTo>
                  <a:lnTo>
                    <a:pt x="673" y="2243"/>
                  </a:lnTo>
                  <a:lnTo>
                    <a:pt x="673" y="2247"/>
                  </a:lnTo>
                  <a:lnTo>
                    <a:pt x="673" y="2253"/>
                  </a:lnTo>
                  <a:lnTo>
                    <a:pt x="673" y="2259"/>
                  </a:lnTo>
                  <a:lnTo>
                    <a:pt x="675" y="2259"/>
                  </a:lnTo>
                  <a:lnTo>
                    <a:pt x="426" y="2283"/>
                  </a:lnTo>
                  <a:lnTo>
                    <a:pt x="426" y="2281"/>
                  </a:lnTo>
                  <a:lnTo>
                    <a:pt x="424" y="2280"/>
                  </a:lnTo>
                  <a:lnTo>
                    <a:pt x="422" y="2274"/>
                  </a:lnTo>
                  <a:lnTo>
                    <a:pt x="420" y="2268"/>
                  </a:lnTo>
                  <a:lnTo>
                    <a:pt x="420" y="2264"/>
                  </a:lnTo>
                  <a:lnTo>
                    <a:pt x="419" y="2259"/>
                  </a:lnTo>
                  <a:lnTo>
                    <a:pt x="417" y="2255"/>
                  </a:lnTo>
                  <a:lnTo>
                    <a:pt x="417" y="2251"/>
                  </a:lnTo>
                  <a:lnTo>
                    <a:pt x="415" y="2245"/>
                  </a:lnTo>
                  <a:lnTo>
                    <a:pt x="413" y="2238"/>
                  </a:lnTo>
                  <a:lnTo>
                    <a:pt x="411" y="2232"/>
                  </a:lnTo>
                  <a:lnTo>
                    <a:pt x="409" y="2226"/>
                  </a:lnTo>
                  <a:lnTo>
                    <a:pt x="407" y="2219"/>
                  </a:lnTo>
                  <a:lnTo>
                    <a:pt x="405" y="2213"/>
                  </a:lnTo>
                  <a:lnTo>
                    <a:pt x="401" y="2205"/>
                  </a:lnTo>
                  <a:lnTo>
                    <a:pt x="400" y="2198"/>
                  </a:lnTo>
                  <a:lnTo>
                    <a:pt x="398" y="2188"/>
                  </a:lnTo>
                  <a:lnTo>
                    <a:pt x="396" y="2183"/>
                  </a:lnTo>
                  <a:lnTo>
                    <a:pt x="392" y="2173"/>
                  </a:lnTo>
                  <a:lnTo>
                    <a:pt x="392" y="2165"/>
                  </a:lnTo>
                  <a:lnTo>
                    <a:pt x="388" y="2156"/>
                  </a:lnTo>
                  <a:lnTo>
                    <a:pt x="386" y="2146"/>
                  </a:lnTo>
                  <a:lnTo>
                    <a:pt x="382" y="2137"/>
                  </a:lnTo>
                  <a:lnTo>
                    <a:pt x="381" y="2127"/>
                  </a:lnTo>
                  <a:lnTo>
                    <a:pt x="377" y="2118"/>
                  </a:lnTo>
                  <a:lnTo>
                    <a:pt x="375" y="2107"/>
                  </a:lnTo>
                  <a:lnTo>
                    <a:pt x="371" y="2097"/>
                  </a:lnTo>
                  <a:lnTo>
                    <a:pt x="369" y="2087"/>
                  </a:lnTo>
                  <a:lnTo>
                    <a:pt x="365" y="2076"/>
                  </a:lnTo>
                  <a:lnTo>
                    <a:pt x="363" y="2067"/>
                  </a:lnTo>
                  <a:lnTo>
                    <a:pt x="360" y="2055"/>
                  </a:lnTo>
                  <a:lnTo>
                    <a:pt x="356" y="2046"/>
                  </a:lnTo>
                  <a:lnTo>
                    <a:pt x="352" y="2034"/>
                  </a:lnTo>
                  <a:lnTo>
                    <a:pt x="350" y="2023"/>
                  </a:lnTo>
                  <a:lnTo>
                    <a:pt x="346" y="2011"/>
                  </a:lnTo>
                  <a:lnTo>
                    <a:pt x="344" y="2000"/>
                  </a:lnTo>
                  <a:lnTo>
                    <a:pt x="339" y="1989"/>
                  </a:lnTo>
                  <a:lnTo>
                    <a:pt x="337" y="1977"/>
                  </a:lnTo>
                  <a:lnTo>
                    <a:pt x="333" y="1966"/>
                  </a:lnTo>
                  <a:lnTo>
                    <a:pt x="329" y="1954"/>
                  </a:lnTo>
                  <a:lnTo>
                    <a:pt x="325" y="1943"/>
                  </a:lnTo>
                  <a:lnTo>
                    <a:pt x="323" y="1932"/>
                  </a:lnTo>
                  <a:lnTo>
                    <a:pt x="318" y="1920"/>
                  </a:lnTo>
                  <a:lnTo>
                    <a:pt x="316" y="1909"/>
                  </a:lnTo>
                  <a:lnTo>
                    <a:pt x="312" y="1897"/>
                  </a:lnTo>
                  <a:lnTo>
                    <a:pt x="308" y="1886"/>
                  </a:lnTo>
                  <a:lnTo>
                    <a:pt x="304" y="1875"/>
                  </a:lnTo>
                  <a:lnTo>
                    <a:pt x="303" y="1863"/>
                  </a:lnTo>
                  <a:lnTo>
                    <a:pt x="297" y="1852"/>
                  </a:lnTo>
                  <a:lnTo>
                    <a:pt x="295" y="1840"/>
                  </a:lnTo>
                  <a:lnTo>
                    <a:pt x="289" y="1829"/>
                  </a:lnTo>
                  <a:lnTo>
                    <a:pt x="287" y="1819"/>
                  </a:lnTo>
                  <a:lnTo>
                    <a:pt x="284" y="1808"/>
                  </a:lnTo>
                  <a:lnTo>
                    <a:pt x="280" y="1797"/>
                  </a:lnTo>
                  <a:lnTo>
                    <a:pt x="276" y="1787"/>
                  </a:lnTo>
                  <a:lnTo>
                    <a:pt x="274" y="1776"/>
                  </a:lnTo>
                  <a:lnTo>
                    <a:pt x="270" y="1766"/>
                  </a:lnTo>
                  <a:lnTo>
                    <a:pt x="266" y="1755"/>
                  </a:lnTo>
                  <a:lnTo>
                    <a:pt x="263" y="1745"/>
                  </a:lnTo>
                  <a:lnTo>
                    <a:pt x="261" y="1736"/>
                  </a:lnTo>
                  <a:lnTo>
                    <a:pt x="257" y="1726"/>
                  </a:lnTo>
                  <a:lnTo>
                    <a:pt x="253" y="1717"/>
                  </a:lnTo>
                  <a:lnTo>
                    <a:pt x="249" y="1707"/>
                  </a:lnTo>
                  <a:lnTo>
                    <a:pt x="247" y="1698"/>
                  </a:lnTo>
                  <a:lnTo>
                    <a:pt x="244" y="1688"/>
                  </a:lnTo>
                  <a:lnTo>
                    <a:pt x="240" y="1681"/>
                  </a:lnTo>
                  <a:lnTo>
                    <a:pt x="238" y="1673"/>
                  </a:lnTo>
                  <a:lnTo>
                    <a:pt x="234" y="1665"/>
                  </a:lnTo>
                  <a:lnTo>
                    <a:pt x="232" y="1656"/>
                  </a:lnTo>
                  <a:lnTo>
                    <a:pt x="228" y="1648"/>
                  </a:lnTo>
                  <a:lnTo>
                    <a:pt x="225" y="1641"/>
                  </a:lnTo>
                  <a:lnTo>
                    <a:pt x="223" y="1635"/>
                  </a:lnTo>
                  <a:lnTo>
                    <a:pt x="219" y="1627"/>
                  </a:lnTo>
                  <a:lnTo>
                    <a:pt x="217" y="1620"/>
                  </a:lnTo>
                  <a:lnTo>
                    <a:pt x="215" y="1612"/>
                  </a:lnTo>
                  <a:lnTo>
                    <a:pt x="211" y="1606"/>
                  </a:lnTo>
                  <a:lnTo>
                    <a:pt x="209" y="1599"/>
                  </a:lnTo>
                  <a:lnTo>
                    <a:pt x="206" y="1593"/>
                  </a:lnTo>
                  <a:lnTo>
                    <a:pt x="204" y="1587"/>
                  </a:lnTo>
                  <a:lnTo>
                    <a:pt x="202" y="1582"/>
                  </a:lnTo>
                  <a:lnTo>
                    <a:pt x="198" y="1576"/>
                  </a:lnTo>
                  <a:lnTo>
                    <a:pt x="196" y="1570"/>
                  </a:lnTo>
                  <a:lnTo>
                    <a:pt x="194" y="1566"/>
                  </a:lnTo>
                  <a:lnTo>
                    <a:pt x="192" y="1561"/>
                  </a:lnTo>
                  <a:lnTo>
                    <a:pt x="190" y="1555"/>
                  </a:lnTo>
                  <a:lnTo>
                    <a:pt x="187" y="1551"/>
                  </a:lnTo>
                  <a:lnTo>
                    <a:pt x="185" y="1546"/>
                  </a:lnTo>
                  <a:lnTo>
                    <a:pt x="183" y="1542"/>
                  </a:lnTo>
                  <a:lnTo>
                    <a:pt x="179" y="1534"/>
                  </a:lnTo>
                  <a:lnTo>
                    <a:pt x="175" y="1527"/>
                  </a:lnTo>
                  <a:lnTo>
                    <a:pt x="171" y="1519"/>
                  </a:lnTo>
                  <a:lnTo>
                    <a:pt x="168" y="1511"/>
                  </a:lnTo>
                  <a:lnTo>
                    <a:pt x="164" y="1506"/>
                  </a:lnTo>
                  <a:lnTo>
                    <a:pt x="162" y="1500"/>
                  </a:lnTo>
                  <a:lnTo>
                    <a:pt x="158" y="1494"/>
                  </a:lnTo>
                  <a:lnTo>
                    <a:pt x="156" y="1490"/>
                  </a:lnTo>
                  <a:lnTo>
                    <a:pt x="154" y="1485"/>
                  </a:lnTo>
                  <a:lnTo>
                    <a:pt x="152" y="1483"/>
                  </a:lnTo>
                  <a:lnTo>
                    <a:pt x="149" y="1477"/>
                  </a:lnTo>
                  <a:lnTo>
                    <a:pt x="145" y="1473"/>
                  </a:lnTo>
                  <a:lnTo>
                    <a:pt x="143" y="1471"/>
                  </a:lnTo>
                  <a:lnTo>
                    <a:pt x="183" y="1665"/>
                  </a:lnTo>
                  <a:lnTo>
                    <a:pt x="90" y="1907"/>
                  </a:lnTo>
                  <a:lnTo>
                    <a:pt x="0" y="1903"/>
                  </a:lnTo>
                  <a:lnTo>
                    <a:pt x="0" y="1901"/>
                  </a:lnTo>
                  <a:lnTo>
                    <a:pt x="2" y="1897"/>
                  </a:lnTo>
                  <a:lnTo>
                    <a:pt x="2" y="1894"/>
                  </a:lnTo>
                  <a:lnTo>
                    <a:pt x="4" y="1890"/>
                  </a:lnTo>
                  <a:lnTo>
                    <a:pt x="6" y="1884"/>
                  </a:lnTo>
                  <a:lnTo>
                    <a:pt x="8" y="1880"/>
                  </a:lnTo>
                  <a:lnTo>
                    <a:pt x="10" y="1873"/>
                  </a:lnTo>
                  <a:lnTo>
                    <a:pt x="12" y="1867"/>
                  </a:lnTo>
                  <a:lnTo>
                    <a:pt x="14" y="1861"/>
                  </a:lnTo>
                  <a:lnTo>
                    <a:pt x="17" y="1854"/>
                  </a:lnTo>
                  <a:lnTo>
                    <a:pt x="19" y="1846"/>
                  </a:lnTo>
                  <a:lnTo>
                    <a:pt x="23" y="1836"/>
                  </a:lnTo>
                  <a:lnTo>
                    <a:pt x="25" y="1829"/>
                  </a:lnTo>
                  <a:lnTo>
                    <a:pt x="29" y="1821"/>
                  </a:lnTo>
                  <a:lnTo>
                    <a:pt x="29" y="1816"/>
                  </a:lnTo>
                  <a:lnTo>
                    <a:pt x="31" y="1810"/>
                  </a:lnTo>
                  <a:lnTo>
                    <a:pt x="31" y="1806"/>
                  </a:lnTo>
                  <a:lnTo>
                    <a:pt x="33" y="1800"/>
                  </a:lnTo>
                  <a:lnTo>
                    <a:pt x="34" y="1795"/>
                  </a:lnTo>
                  <a:lnTo>
                    <a:pt x="36" y="1791"/>
                  </a:lnTo>
                  <a:lnTo>
                    <a:pt x="36" y="1785"/>
                  </a:lnTo>
                  <a:lnTo>
                    <a:pt x="40" y="1781"/>
                  </a:lnTo>
                  <a:lnTo>
                    <a:pt x="40" y="1776"/>
                  </a:lnTo>
                  <a:lnTo>
                    <a:pt x="42" y="1770"/>
                  </a:lnTo>
                  <a:lnTo>
                    <a:pt x="44" y="1764"/>
                  </a:lnTo>
                  <a:lnTo>
                    <a:pt x="46" y="1759"/>
                  </a:lnTo>
                  <a:lnTo>
                    <a:pt x="48" y="1753"/>
                  </a:lnTo>
                  <a:lnTo>
                    <a:pt x="50" y="1749"/>
                  </a:lnTo>
                  <a:lnTo>
                    <a:pt x="52" y="1743"/>
                  </a:lnTo>
                  <a:lnTo>
                    <a:pt x="53" y="1738"/>
                  </a:lnTo>
                  <a:lnTo>
                    <a:pt x="53" y="1730"/>
                  </a:lnTo>
                  <a:lnTo>
                    <a:pt x="55" y="1726"/>
                  </a:lnTo>
                  <a:lnTo>
                    <a:pt x="57" y="1719"/>
                  </a:lnTo>
                  <a:lnTo>
                    <a:pt x="59" y="1715"/>
                  </a:lnTo>
                  <a:lnTo>
                    <a:pt x="59" y="1707"/>
                  </a:lnTo>
                  <a:lnTo>
                    <a:pt x="61" y="1703"/>
                  </a:lnTo>
                  <a:lnTo>
                    <a:pt x="63" y="1696"/>
                  </a:lnTo>
                  <a:lnTo>
                    <a:pt x="65" y="1690"/>
                  </a:lnTo>
                  <a:lnTo>
                    <a:pt x="65" y="1684"/>
                  </a:lnTo>
                  <a:lnTo>
                    <a:pt x="67" y="1679"/>
                  </a:lnTo>
                  <a:lnTo>
                    <a:pt x="69" y="1673"/>
                  </a:lnTo>
                  <a:lnTo>
                    <a:pt x="71" y="1667"/>
                  </a:lnTo>
                  <a:lnTo>
                    <a:pt x="72" y="1662"/>
                  </a:lnTo>
                  <a:lnTo>
                    <a:pt x="72" y="1656"/>
                  </a:lnTo>
                  <a:lnTo>
                    <a:pt x="74" y="1650"/>
                  </a:lnTo>
                  <a:lnTo>
                    <a:pt x="76" y="1644"/>
                  </a:lnTo>
                  <a:lnTo>
                    <a:pt x="78" y="1639"/>
                  </a:lnTo>
                  <a:lnTo>
                    <a:pt x="78" y="1633"/>
                  </a:lnTo>
                  <a:lnTo>
                    <a:pt x="80" y="1625"/>
                  </a:lnTo>
                  <a:lnTo>
                    <a:pt x="80" y="1622"/>
                  </a:lnTo>
                  <a:lnTo>
                    <a:pt x="82" y="1616"/>
                  </a:lnTo>
                  <a:lnTo>
                    <a:pt x="82" y="1610"/>
                  </a:lnTo>
                  <a:lnTo>
                    <a:pt x="84" y="1605"/>
                  </a:lnTo>
                  <a:lnTo>
                    <a:pt x="86" y="1599"/>
                  </a:lnTo>
                  <a:lnTo>
                    <a:pt x="86" y="1593"/>
                  </a:lnTo>
                  <a:lnTo>
                    <a:pt x="88" y="1587"/>
                  </a:lnTo>
                  <a:lnTo>
                    <a:pt x="88" y="1582"/>
                  </a:lnTo>
                  <a:lnTo>
                    <a:pt x="88" y="1576"/>
                  </a:lnTo>
                  <a:lnTo>
                    <a:pt x="88" y="1570"/>
                  </a:lnTo>
                  <a:lnTo>
                    <a:pt x="90" y="1565"/>
                  </a:lnTo>
                  <a:lnTo>
                    <a:pt x="90" y="1561"/>
                  </a:lnTo>
                  <a:lnTo>
                    <a:pt x="91" y="1555"/>
                  </a:lnTo>
                  <a:lnTo>
                    <a:pt x="91" y="1549"/>
                  </a:lnTo>
                  <a:lnTo>
                    <a:pt x="93" y="1544"/>
                  </a:lnTo>
                  <a:lnTo>
                    <a:pt x="93" y="1538"/>
                  </a:lnTo>
                  <a:lnTo>
                    <a:pt x="93" y="1534"/>
                  </a:lnTo>
                  <a:lnTo>
                    <a:pt x="93" y="1528"/>
                  </a:lnTo>
                  <a:lnTo>
                    <a:pt x="95" y="1523"/>
                  </a:lnTo>
                  <a:lnTo>
                    <a:pt x="95" y="1519"/>
                  </a:lnTo>
                  <a:lnTo>
                    <a:pt x="97" y="1513"/>
                  </a:lnTo>
                  <a:lnTo>
                    <a:pt x="97" y="1509"/>
                  </a:lnTo>
                  <a:lnTo>
                    <a:pt x="97" y="1504"/>
                  </a:lnTo>
                  <a:lnTo>
                    <a:pt x="97" y="1500"/>
                  </a:lnTo>
                  <a:lnTo>
                    <a:pt x="99" y="1496"/>
                  </a:lnTo>
                  <a:lnTo>
                    <a:pt x="99" y="1487"/>
                  </a:lnTo>
                  <a:lnTo>
                    <a:pt x="101" y="1479"/>
                  </a:lnTo>
                  <a:lnTo>
                    <a:pt x="101" y="1470"/>
                  </a:lnTo>
                  <a:lnTo>
                    <a:pt x="101" y="1464"/>
                  </a:lnTo>
                  <a:lnTo>
                    <a:pt x="101" y="1456"/>
                  </a:lnTo>
                  <a:lnTo>
                    <a:pt x="103" y="1449"/>
                  </a:lnTo>
                  <a:lnTo>
                    <a:pt x="103" y="1441"/>
                  </a:lnTo>
                  <a:lnTo>
                    <a:pt x="103" y="1435"/>
                  </a:lnTo>
                  <a:lnTo>
                    <a:pt x="103" y="1430"/>
                  </a:lnTo>
                  <a:lnTo>
                    <a:pt x="105" y="1426"/>
                  </a:lnTo>
                  <a:lnTo>
                    <a:pt x="105" y="1422"/>
                  </a:lnTo>
                  <a:lnTo>
                    <a:pt x="105" y="1416"/>
                  </a:lnTo>
                  <a:lnTo>
                    <a:pt x="105" y="1414"/>
                  </a:lnTo>
                  <a:lnTo>
                    <a:pt x="105" y="1411"/>
                  </a:lnTo>
                  <a:lnTo>
                    <a:pt x="105" y="1407"/>
                  </a:lnTo>
                  <a:lnTo>
                    <a:pt x="105" y="1407"/>
                  </a:lnTo>
                  <a:lnTo>
                    <a:pt x="103" y="1405"/>
                  </a:lnTo>
                  <a:lnTo>
                    <a:pt x="101" y="1399"/>
                  </a:lnTo>
                  <a:lnTo>
                    <a:pt x="99" y="1393"/>
                  </a:lnTo>
                  <a:lnTo>
                    <a:pt x="97" y="1390"/>
                  </a:lnTo>
                  <a:lnTo>
                    <a:pt x="95" y="1384"/>
                  </a:lnTo>
                  <a:lnTo>
                    <a:pt x="93" y="1378"/>
                  </a:lnTo>
                  <a:lnTo>
                    <a:pt x="90" y="1371"/>
                  </a:lnTo>
                  <a:lnTo>
                    <a:pt x="88" y="1363"/>
                  </a:lnTo>
                  <a:lnTo>
                    <a:pt x="84" y="1354"/>
                  </a:lnTo>
                  <a:lnTo>
                    <a:pt x="80" y="1344"/>
                  </a:lnTo>
                  <a:lnTo>
                    <a:pt x="78" y="1340"/>
                  </a:lnTo>
                  <a:lnTo>
                    <a:pt x="76" y="1335"/>
                  </a:lnTo>
                  <a:lnTo>
                    <a:pt x="74" y="1329"/>
                  </a:lnTo>
                  <a:lnTo>
                    <a:pt x="72" y="1325"/>
                  </a:lnTo>
                  <a:lnTo>
                    <a:pt x="71" y="1319"/>
                  </a:lnTo>
                  <a:lnTo>
                    <a:pt x="71" y="1314"/>
                  </a:lnTo>
                  <a:lnTo>
                    <a:pt x="67" y="1308"/>
                  </a:lnTo>
                  <a:lnTo>
                    <a:pt x="67" y="1302"/>
                  </a:lnTo>
                  <a:lnTo>
                    <a:pt x="65" y="1295"/>
                  </a:lnTo>
                  <a:lnTo>
                    <a:pt x="63" y="1289"/>
                  </a:lnTo>
                  <a:lnTo>
                    <a:pt x="59" y="1283"/>
                  </a:lnTo>
                  <a:lnTo>
                    <a:pt x="59" y="1277"/>
                  </a:lnTo>
                  <a:lnTo>
                    <a:pt x="55" y="1270"/>
                  </a:lnTo>
                  <a:lnTo>
                    <a:pt x="53" y="1264"/>
                  </a:lnTo>
                  <a:lnTo>
                    <a:pt x="52" y="1257"/>
                  </a:lnTo>
                  <a:lnTo>
                    <a:pt x="52" y="1251"/>
                  </a:lnTo>
                  <a:lnTo>
                    <a:pt x="48" y="1243"/>
                  </a:lnTo>
                  <a:lnTo>
                    <a:pt x="46" y="1236"/>
                  </a:lnTo>
                  <a:lnTo>
                    <a:pt x="44" y="1230"/>
                  </a:lnTo>
                  <a:lnTo>
                    <a:pt x="44" y="1222"/>
                  </a:lnTo>
                  <a:lnTo>
                    <a:pt x="42" y="1215"/>
                  </a:lnTo>
                  <a:lnTo>
                    <a:pt x="40" y="1207"/>
                  </a:lnTo>
                  <a:lnTo>
                    <a:pt x="38" y="1200"/>
                  </a:lnTo>
                  <a:lnTo>
                    <a:pt x="36" y="1194"/>
                  </a:lnTo>
                  <a:lnTo>
                    <a:pt x="34" y="1184"/>
                  </a:lnTo>
                  <a:lnTo>
                    <a:pt x="33" y="1177"/>
                  </a:lnTo>
                  <a:lnTo>
                    <a:pt x="31" y="1169"/>
                  </a:lnTo>
                  <a:lnTo>
                    <a:pt x="31" y="1161"/>
                  </a:lnTo>
                  <a:lnTo>
                    <a:pt x="29" y="1154"/>
                  </a:lnTo>
                  <a:lnTo>
                    <a:pt x="27" y="1146"/>
                  </a:lnTo>
                  <a:lnTo>
                    <a:pt x="25" y="1139"/>
                  </a:lnTo>
                  <a:lnTo>
                    <a:pt x="25" y="1131"/>
                  </a:lnTo>
                  <a:lnTo>
                    <a:pt x="23" y="1122"/>
                  </a:lnTo>
                  <a:lnTo>
                    <a:pt x="23" y="1114"/>
                  </a:lnTo>
                  <a:lnTo>
                    <a:pt x="21" y="1104"/>
                  </a:lnTo>
                  <a:lnTo>
                    <a:pt x="21" y="1097"/>
                  </a:lnTo>
                  <a:lnTo>
                    <a:pt x="19" y="1089"/>
                  </a:lnTo>
                  <a:lnTo>
                    <a:pt x="19" y="1082"/>
                  </a:lnTo>
                  <a:lnTo>
                    <a:pt x="17" y="1072"/>
                  </a:lnTo>
                  <a:lnTo>
                    <a:pt x="17" y="1065"/>
                  </a:lnTo>
                  <a:lnTo>
                    <a:pt x="17" y="1055"/>
                  </a:lnTo>
                  <a:lnTo>
                    <a:pt x="15" y="1047"/>
                  </a:lnTo>
                  <a:lnTo>
                    <a:pt x="15" y="1040"/>
                  </a:lnTo>
                  <a:lnTo>
                    <a:pt x="15" y="1030"/>
                  </a:lnTo>
                  <a:lnTo>
                    <a:pt x="14" y="1021"/>
                  </a:lnTo>
                  <a:lnTo>
                    <a:pt x="14" y="1013"/>
                  </a:lnTo>
                  <a:lnTo>
                    <a:pt x="14" y="1006"/>
                  </a:lnTo>
                  <a:lnTo>
                    <a:pt x="14" y="998"/>
                  </a:lnTo>
                  <a:lnTo>
                    <a:pt x="14" y="988"/>
                  </a:lnTo>
                  <a:lnTo>
                    <a:pt x="14" y="979"/>
                  </a:lnTo>
                  <a:lnTo>
                    <a:pt x="14" y="971"/>
                  </a:lnTo>
                  <a:lnTo>
                    <a:pt x="14" y="964"/>
                  </a:lnTo>
                  <a:lnTo>
                    <a:pt x="14" y="956"/>
                  </a:lnTo>
                  <a:lnTo>
                    <a:pt x="14" y="947"/>
                  </a:lnTo>
                  <a:lnTo>
                    <a:pt x="14" y="939"/>
                  </a:lnTo>
                  <a:lnTo>
                    <a:pt x="15" y="931"/>
                  </a:lnTo>
                  <a:lnTo>
                    <a:pt x="15" y="924"/>
                  </a:lnTo>
                  <a:lnTo>
                    <a:pt x="15" y="914"/>
                  </a:lnTo>
                  <a:lnTo>
                    <a:pt x="15" y="907"/>
                  </a:lnTo>
                  <a:lnTo>
                    <a:pt x="15" y="899"/>
                  </a:lnTo>
                  <a:lnTo>
                    <a:pt x="15" y="891"/>
                  </a:lnTo>
                  <a:lnTo>
                    <a:pt x="17" y="884"/>
                  </a:lnTo>
                  <a:lnTo>
                    <a:pt x="17" y="876"/>
                  </a:lnTo>
                  <a:lnTo>
                    <a:pt x="17" y="869"/>
                  </a:lnTo>
                  <a:lnTo>
                    <a:pt x="17" y="861"/>
                  </a:lnTo>
                  <a:lnTo>
                    <a:pt x="19" y="853"/>
                  </a:lnTo>
                  <a:lnTo>
                    <a:pt x="19" y="846"/>
                  </a:lnTo>
                  <a:lnTo>
                    <a:pt x="21" y="840"/>
                  </a:lnTo>
                  <a:lnTo>
                    <a:pt x="21" y="833"/>
                  </a:lnTo>
                  <a:lnTo>
                    <a:pt x="21" y="827"/>
                  </a:lnTo>
                  <a:lnTo>
                    <a:pt x="23" y="819"/>
                  </a:lnTo>
                  <a:lnTo>
                    <a:pt x="23" y="814"/>
                  </a:lnTo>
                  <a:lnTo>
                    <a:pt x="23" y="806"/>
                  </a:lnTo>
                  <a:lnTo>
                    <a:pt x="25" y="800"/>
                  </a:lnTo>
                  <a:lnTo>
                    <a:pt x="25" y="795"/>
                  </a:lnTo>
                  <a:lnTo>
                    <a:pt x="27" y="789"/>
                  </a:lnTo>
                  <a:lnTo>
                    <a:pt x="27" y="781"/>
                  </a:lnTo>
                  <a:lnTo>
                    <a:pt x="29" y="775"/>
                  </a:lnTo>
                  <a:lnTo>
                    <a:pt x="29" y="770"/>
                  </a:lnTo>
                  <a:lnTo>
                    <a:pt x="31" y="766"/>
                  </a:lnTo>
                  <a:lnTo>
                    <a:pt x="31" y="758"/>
                  </a:lnTo>
                  <a:lnTo>
                    <a:pt x="31" y="755"/>
                  </a:lnTo>
                  <a:lnTo>
                    <a:pt x="31" y="749"/>
                  </a:lnTo>
                  <a:lnTo>
                    <a:pt x="33" y="745"/>
                  </a:lnTo>
                  <a:lnTo>
                    <a:pt x="33" y="739"/>
                  </a:lnTo>
                  <a:lnTo>
                    <a:pt x="34" y="736"/>
                  </a:lnTo>
                  <a:lnTo>
                    <a:pt x="34" y="732"/>
                  </a:lnTo>
                  <a:lnTo>
                    <a:pt x="36" y="728"/>
                  </a:lnTo>
                  <a:lnTo>
                    <a:pt x="36" y="720"/>
                  </a:lnTo>
                  <a:lnTo>
                    <a:pt x="36" y="715"/>
                  </a:lnTo>
                  <a:lnTo>
                    <a:pt x="38" y="709"/>
                  </a:lnTo>
                  <a:lnTo>
                    <a:pt x="40" y="705"/>
                  </a:lnTo>
                  <a:lnTo>
                    <a:pt x="42" y="698"/>
                  </a:lnTo>
                  <a:lnTo>
                    <a:pt x="42" y="696"/>
                  </a:lnTo>
                  <a:lnTo>
                    <a:pt x="84" y="357"/>
                  </a:lnTo>
                  <a:lnTo>
                    <a:pt x="133" y="28"/>
                  </a:lnTo>
                  <a:lnTo>
                    <a:pt x="133" y="28"/>
                  </a:lnTo>
                  <a:close/>
                </a:path>
              </a:pathLst>
            </a:custGeom>
            <a:solidFill>
              <a:srgbClr val="7087DB"/>
            </a:solidFill>
            <a:ln w="9525">
              <a:noFill/>
              <a:round/>
              <a:headEnd/>
              <a:tailEnd/>
            </a:ln>
          </p:spPr>
          <p:txBody>
            <a:bodyPr/>
            <a:lstStyle/>
            <a:p>
              <a:endParaRPr lang="en-US"/>
            </a:p>
          </p:txBody>
        </p:sp>
        <p:sp>
          <p:nvSpPr>
            <p:cNvPr id="32783" name="Freeform 15"/>
            <p:cNvSpPr>
              <a:spLocks/>
            </p:cNvSpPr>
            <p:nvPr/>
          </p:nvSpPr>
          <p:spPr bwMode="auto">
            <a:xfrm>
              <a:off x="2253" y="2122"/>
              <a:ext cx="370" cy="695"/>
            </a:xfrm>
            <a:custGeom>
              <a:avLst/>
              <a:gdLst/>
              <a:ahLst/>
              <a:cxnLst>
                <a:cxn ang="0">
                  <a:pos x="293" y="787"/>
                </a:cxn>
                <a:cxn ang="0">
                  <a:pos x="284" y="810"/>
                </a:cxn>
                <a:cxn ang="0">
                  <a:pos x="270" y="842"/>
                </a:cxn>
                <a:cxn ang="0">
                  <a:pos x="261" y="867"/>
                </a:cxn>
                <a:cxn ang="0">
                  <a:pos x="251" y="892"/>
                </a:cxn>
                <a:cxn ang="0">
                  <a:pos x="244" y="916"/>
                </a:cxn>
                <a:cxn ang="0">
                  <a:pos x="236" y="941"/>
                </a:cxn>
                <a:cxn ang="0">
                  <a:pos x="229" y="966"/>
                </a:cxn>
                <a:cxn ang="0">
                  <a:pos x="223" y="990"/>
                </a:cxn>
                <a:cxn ang="0">
                  <a:pos x="217" y="1013"/>
                </a:cxn>
                <a:cxn ang="0">
                  <a:pos x="208" y="1051"/>
                </a:cxn>
                <a:cxn ang="0">
                  <a:pos x="202" y="1080"/>
                </a:cxn>
                <a:cxn ang="0">
                  <a:pos x="143" y="1190"/>
                </a:cxn>
                <a:cxn ang="0">
                  <a:pos x="63" y="1373"/>
                </a:cxn>
                <a:cxn ang="0">
                  <a:pos x="238" y="1287"/>
                </a:cxn>
                <a:cxn ang="0">
                  <a:pos x="265" y="1264"/>
                </a:cxn>
                <a:cxn ang="0">
                  <a:pos x="286" y="1238"/>
                </a:cxn>
                <a:cxn ang="0">
                  <a:pos x="299" y="1200"/>
                </a:cxn>
                <a:cxn ang="0">
                  <a:pos x="299" y="1162"/>
                </a:cxn>
                <a:cxn ang="0">
                  <a:pos x="297" y="1133"/>
                </a:cxn>
                <a:cxn ang="0">
                  <a:pos x="314" y="1112"/>
                </a:cxn>
                <a:cxn ang="0">
                  <a:pos x="337" y="1089"/>
                </a:cxn>
                <a:cxn ang="0">
                  <a:pos x="364" y="1055"/>
                </a:cxn>
                <a:cxn ang="0">
                  <a:pos x="394" y="1019"/>
                </a:cxn>
                <a:cxn ang="0">
                  <a:pos x="421" y="977"/>
                </a:cxn>
                <a:cxn ang="0">
                  <a:pos x="445" y="935"/>
                </a:cxn>
                <a:cxn ang="0">
                  <a:pos x="464" y="897"/>
                </a:cxn>
                <a:cxn ang="0">
                  <a:pos x="476" y="867"/>
                </a:cxn>
                <a:cxn ang="0">
                  <a:pos x="485" y="840"/>
                </a:cxn>
                <a:cxn ang="0">
                  <a:pos x="493" y="816"/>
                </a:cxn>
                <a:cxn ang="0">
                  <a:pos x="599" y="517"/>
                </a:cxn>
                <a:cxn ang="0">
                  <a:pos x="615" y="542"/>
                </a:cxn>
                <a:cxn ang="0">
                  <a:pos x="624" y="568"/>
                </a:cxn>
                <a:cxn ang="0">
                  <a:pos x="628" y="599"/>
                </a:cxn>
                <a:cxn ang="0">
                  <a:pos x="626" y="633"/>
                </a:cxn>
                <a:cxn ang="0">
                  <a:pos x="622" y="669"/>
                </a:cxn>
                <a:cxn ang="0">
                  <a:pos x="618" y="700"/>
                </a:cxn>
                <a:cxn ang="0">
                  <a:pos x="613" y="726"/>
                </a:cxn>
                <a:cxn ang="0">
                  <a:pos x="605" y="760"/>
                </a:cxn>
                <a:cxn ang="0">
                  <a:pos x="674" y="774"/>
                </a:cxn>
                <a:cxn ang="0">
                  <a:pos x="685" y="751"/>
                </a:cxn>
                <a:cxn ang="0">
                  <a:pos x="696" y="715"/>
                </a:cxn>
                <a:cxn ang="0">
                  <a:pos x="706" y="690"/>
                </a:cxn>
                <a:cxn ang="0">
                  <a:pos x="715" y="661"/>
                </a:cxn>
                <a:cxn ang="0">
                  <a:pos x="723" y="629"/>
                </a:cxn>
                <a:cxn ang="0">
                  <a:pos x="731" y="595"/>
                </a:cxn>
                <a:cxn ang="0">
                  <a:pos x="736" y="559"/>
                </a:cxn>
                <a:cxn ang="0">
                  <a:pos x="740" y="521"/>
                </a:cxn>
                <a:cxn ang="0">
                  <a:pos x="742" y="479"/>
                </a:cxn>
                <a:cxn ang="0">
                  <a:pos x="742" y="437"/>
                </a:cxn>
                <a:cxn ang="0">
                  <a:pos x="738" y="393"/>
                </a:cxn>
                <a:cxn ang="0">
                  <a:pos x="732" y="346"/>
                </a:cxn>
                <a:cxn ang="0">
                  <a:pos x="727" y="298"/>
                </a:cxn>
                <a:cxn ang="0">
                  <a:pos x="719" y="251"/>
                </a:cxn>
                <a:cxn ang="0">
                  <a:pos x="712" y="205"/>
                </a:cxn>
                <a:cxn ang="0">
                  <a:pos x="704" y="161"/>
                </a:cxn>
                <a:cxn ang="0">
                  <a:pos x="696" y="121"/>
                </a:cxn>
                <a:cxn ang="0">
                  <a:pos x="689" y="83"/>
                </a:cxn>
                <a:cxn ang="0">
                  <a:pos x="683" y="53"/>
                </a:cxn>
                <a:cxn ang="0">
                  <a:pos x="675" y="28"/>
                </a:cxn>
                <a:cxn ang="0">
                  <a:pos x="670" y="2"/>
                </a:cxn>
                <a:cxn ang="0">
                  <a:pos x="263" y="747"/>
                </a:cxn>
              </a:cxnLst>
              <a:rect l="0" t="0" r="r" b="b"/>
              <a:pathLst>
                <a:path w="742" h="1390">
                  <a:moveTo>
                    <a:pt x="303" y="768"/>
                  </a:moveTo>
                  <a:lnTo>
                    <a:pt x="301" y="774"/>
                  </a:lnTo>
                  <a:lnTo>
                    <a:pt x="299" y="777"/>
                  </a:lnTo>
                  <a:lnTo>
                    <a:pt x="295" y="783"/>
                  </a:lnTo>
                  <a:lnTo>
                    <a:pt x="293" y="787"/>
                  </a:lnTo>
                  <a:lnTo>
                    <a:pt x="291" y="791"/>
                  </a:lnTo>
                  <a:lnTo>
                    <a:pt x="291" y="795"/>
                  </a:lnTo>
                  <a:lnTo>
                    <a:pt x="289" y="800"/>
                  </a:lnTo>
                  <a:lnTo>
                    <a:pt x="286" y="804"/>
                  </a:lnTo>
                  <a:lnTo>
                    <a:pt x="284" y="810"/>
                  </a:lnTo>
                  <a:lnTo>
                    <a:pt x="280" y="816"/>
                  </a:lnTo>
                  <a:lnTo>
                    <a:pt x="278" y="823"/>
                  </a:lnTo>
                  <a:lnTo>
                    <a:pt x="274" y="831"/>
                  </a:lnTo>
                  <a:lnTo>
                    <a:pt x="272" y="838"/>
                  </a:lnTo>
                  <a:lnTo>
                    <a:pt x="270" y="842"/>
                  </a:lnTo>
                  <a:lnTo>
                    <a:pt x="268" y="848"/>
                  </a:lnTo>
                  <a:lnTo>
                    <a:pt x="267" y="852"/>
                  </a:lnTo>
                  <a:lnTo>
                    <a:pt x="265" y="857"/>
                  </a:lnTo>
                  <a:lnTo>
                    <a:pt x="263" y="861"/>
                  </a:lnTo>
                  <a:lnTo>
                    <a:pt x="261" y="867"/>
                  </a:lnTo>
                  <a:lnTo>
                    <a:pt x="259" y="871"/>
                  </a:lnTo>
                  <a:lnTo>
                    <a:pt x="259" y="876"/>
                  </a:lnTo>
                  <a:lnTo>
                    <a:pt x="255" y="880"/>
                  </a:lnTo>
                  <a:lnTo>
                    <a:pt x="253" y="886"/>
                  </a:lnTo>
                  <a:lnTo>
                    <a:pt x="251" y="892"/>
                  </a:lnTo>
                  <a:lnTo>
                    <a:pt x="251" y="895"/>
                  </a:lnTo>
                  <a:lnTo>
                    <a:pt x="248" y="901"/>
                  </a:lnTo>
                  <a:lnTo>
                    <a:pt x="248" y="907"/>
                  </a:lnTo>
                  <a:lnTo>
                    <a:pt x="244" y="911"/>
                  </a:lnTo>
                  <a:lnTo>
                    <a:pt x="244" y="916"/>
                  </a:lnTo>
                  <a:lnTo>
                    <a:pt x="242" y="920"/>
                  </a:lnTo>
                  <a:lnTo>
                    <a:pt x="240" y="926"/>
                  </a:lnTo>
                  <a:lnTo>
                    <a:pt x="238" y="931"/>
                  </a:lnTo>
                  <a:lnTo>
                    <a:pt x="238" y="935"/>
                  </a:lnTo>
                  <a:lnTo>
                    <a:pt x="236" y="941"/>
                  </a:lnTo>
                  <a:lnTo>
                    <a:pt x="234" y="945"/>
                  </a:lnTo>
                  <a:lnTo>
                    <a:pt x="232" y="951"/>
                  </a:lnTo>
                  <a:lnTo>
                    <a:pt x="230" y="956"/>
                  </a:lnTo>
                  <a:lnTo>
                    <a:pt x="230" y="960"/>
                  </a:lnTo>
                  <a:lnTo>
                    <a:pt x="229" y="966"/>
                  </a:lnTo>
                  <a:lnTo>
                    <a:pt x="227" y="971"/>
                  </a:lnTo>
                  <a:lnTo>
                    <a:pt x="227" y="975"/>
                  </a:lnTo>
                  <a:lnTo>
                    <a:pt x="225" y="979"/>
                  </a:lnTo>
                  <a:lnTo>
                    <a:pt x="223" y="985"/>
                  </a:lnTo>
                  <a:lnTo>
                    <a:pt x="223" y="990"/>
                  </a:lnTo>
                  <a:lnTo>
                    <a:pt x="221" y="994"/>
                  </a:lnTo>
                  <a:lnTo>
                    <a:pt x="219" y="998"/>
                  </a:lnTo>
                  <a:lnTo>
                    <a:pt x="219" y="1004"/>
                  </a:lnTo>
                  <a:lnTo>
                    <a:pt x="217" y="1008"/>
                  </a:lnTo>
                  <a:lnTo>
                    <a:pt x="217" y="1013"/>
                  </a:lnTo>
                  <a:lnTo>
                    <a:pt x="215" y="1021"/>
                  </a:lnTo>
                  <a:lnTo>
                    <a:pt x="213" y="1028"/>
                  </a:lnTo>
                  <a:lnTo>
                    <a:pt x="211" y="1036"/>
                  </a:lnTo>
                  <a:lnTo>
                    <a:pt x="210" y="1044"/>
                  </a:lnTo>
                  <a:lnTo>
                    <a:pt x="208" y="1051"/>
                  </a:lnTo>
                  <a:lnTo>
                    <a:pt x="208" y="1057"/>
                  </a:lnTo>
                  <a:lnTo>
                    <a:pt x="206" y="1063"/>
                  </a:lnTo>
                  <a:lnTo>
                    <a:pt x="206" y="1070"/>
                  </a:lnTo>
                  <a:lnTo>
                    <a:pt x="204" y="1074"/>
                  </a:lnTo>
                  <a:lnTo>
                    <a:pt x="202" y="1080"/>
                  </a:lnTo>
                  <a:lnTo>
                    <a:pt x="202" y="1084"/>
                  </a:lnTo>
                  <a:lnTo>
                    <a:pt x="202" y="1087"/>
                  </a:lnTo>
                  <a:lnTo>
                    <a:pt x="202" y="1091"/>
                  </a:lnTo>
                  <a:lnTo>
                    <a:pt x="202" y="1093"/>
                  </a:lnTo>
                  <a:lnTo>
                    <a:pt x="143" y="1190"/>
                  </a:lnTo>
                  <a:lnTo>
                    <a:pt x="120" y="1243"/>
                  </a:lnTo>
                  <a:lnTo>
                    <a:pt x="0" y="1340"/>
                  </a:lnTo>
                  <a:lnTo>
                    <a:pt x="23" y="1365"/>
                  </a:lnTo>
                  <a:lnTo>
                    <a:pt x="76" y="1340"/>
                  </a:lnTo>
                  <a:lnTo>
                    <a:pt x="63" y="1373"/>
                  </a:lnTo>
                  <a:lnTo>
                    <a:pt x="88" y="1390"/>
                  </a:lnTo>
                  <a:lnTo>
                    <a:pt x="116" y="1376"/>
                  </a:lnTo>
                  <a:lnTo>
                    <a:pt x="153" y="1376"/>
                  </a:lnTo>
                  <a:lnTo>
                    <a:pt x="238" y="1289"/>
                  </a:lnTo>
                  <a:lnTo>
                    <a:pt x="238" y="1287"/>
                  </a:lnTo>
                  <a:lnTo>
                    <a:pt x="244" y="1285"/>
                  </a:lnTo>
                  <a:lnTo>
                    <a:pt x="249" y="1279"/>
                  </a:lnTo>
                  <a:lnTo>
                    <a:pt x="257" y="1274"/>
                  </a:lnTo>
                  <a:lnTo>
                    <a:pt x="261" y="1268"/>
                  </a:lnTo>
                  <a:lnTo>
                    <a:pt x="265" y="1264"/>
                  </a:lnTo>
                  <a:lnTo>
                    <a:pt x="270" y="1259"/>
                  </a:lnTo>
                  <a:lnTo>
                    <a:pt x="274" y="1255"/>
                  </a:lnTo>
                  <a:lnTo>
                    <a:pt x="278" y="1249"/>
                  </a:lnTo>
                  <a:lnTo>
                    <a:pt x="282" y="1243"/>
                  </a:lnTo>
                  <a:lnTo>
                    <a:pt x="286" y="1238"/>
                  </a:lnTo>
                  <a:lnTo>
                    <a:pt x="289" y="1232"/>
                  </a:lnTo>
                  <a:lnTo>
                    <a:pt x="291" y="1222"/>
                  </a:lnTo>
                  <a:lnTo>
                    <a:pt x="295" y="1215"/>
                  </a:lnTo>
                  <a:lnTo>
                    <a:pt x="297" y="1207"/>
                  </a:lnTo>
                  <a:lnTo>
                    <a:pt x="299" y="1200"/>
                  </a:lnTo>
                  <a:lnTo>
                    <a:pt x="299" y="1190"/>
                  </a:lnTo>
                  <a:lnTo>
                    <a:pt x="299" y="1182"/>
                  </a:lnTo>
                  <a:lnTo>
                    <a:pt x="299" y="1175"/>
                  </a:lnTo>
                  <a:lnTo>
                    <a:pt x="299" y="1169"/>
                  </a:lnTo>
                  <a:lnTo>
                    <a:pt x="299" y="1162"/>
                  </a:lnTo>
                  <a:lnTo>
                    <a:pt x="299" y="1154"/>
                  </a:lnTo>
                  <a:lnTo>
                    <a:pt x="297" y="1146"/>
                  </a:lnTo>
                  <a:lnTo>
                    <a:pt x="297" y="1143"/>
                  </a:lnTo>
                  <a:lnTo>
                    <a:pt x="297" y="1135"/>
                  </a:lnTo>
                  <a:lnTo>
                    <a:pt x="297" y="1133"/>
                  </a:lnTo>
                  <a:lnTo>
                    <a:pt x="297" y="1131"/>
                  </a:lnTo>
                  <a:lnTo>
                    <a:pt x="299" y="1129"/>
                  </a:lnTo>
                  <a:lnTo>
                    <a:pt x="305" y="1124"/>
                  </a:lnTo>
                  <a:lnTo>
                    <a:pt x="310" y="1118"/>
                  </a:lnTo>
                  <a:lnTo>
                    <a:pt x="314" y="1112"/>
                  </a:lnTo>
                  <a:lnTo>
                    <a:pt x="318" y="1108"/>
                  </a:lnTo>
                  <a:lnTo>
                    <a:pt x="322" y="1105"/>
                  </a:lnTo>
                  <a:lnTo>
                    <a:pt x="327" y="1099"/>
                  </a:lnTo>
                  <a:lnTo>
                    <a:pt x="331" y="1093"/>
                  </a:lnTo>
                  <a:lnTo>
                    <a:pt x="337" y="1089"/>
                  </a:lnTo>
                  <a:lnTo>
                    <a:pt x="343" y="1084"/>
                  </a:lnTo>
                  <a:lnTo>
                    <a:pt x="348" y="1076"/>
                  </a:lnTo>
                  <a:lnTo>
                    <a:pt x="352" y="1068"/>
                  </a:lnTo>
                  <a:lnTo>
                    <a:pt x="358" y="1063"/>
                  </a:lnTo>
                  <a:lnTo>
                    <a:pt x="364" y="1055"/>
                  </a:lnTo>
                  <a:lnTo>
                    <a:pt x="369" y="1047"/>
                  </a:lnTo>
                  <a:lnTo>
                    <a:pt x="375" y="1042"/>
                  </a:lnTo>
                  <a:lnTo>
                    <a:pt x="381" y="1034"/>
                  </a:lnTo>
                  <a:lnTo>
                    <a:pt x="386" y="1027"/>
                  </a:lnTo>
                  <a:lnTo>
                    <a:pt x="394" y="1019"/>
                  </a:lnTo>
                  <a:lnTo>
                    <a:pt x="398" y="1009"/>
                  </a:lnTo>
                  <a:lnTo>
                    <a:pt x="404" y="1002"/>
                  </a:lnTo>
                  <a:lnTo>
                    <a:pt x="411" y="992"/>
                  </a:lnTo>
                  <a:lnTo>
                    <a:pt x="417" y="985"/>
                  </a:lnTo>
                  <a:lnTo>
                    <a:pt x="421" y="977"/>
                  </a:lnTo>
                  <a:lnTo>
                    <a:pt x="426" y="970"/>
                  </a:lnTo>
                  <a:lnTo>
                    <a:pt x="432" y="960"/>
                  </a:lnTo>
                  <a:lnTo>
                    <a:pt x="438" y="952"/>
                  </a:lnTo>
                  <a:lnTo>
                    <a:pt x="442" y="943"/>
                  </a:lnTo>
                  <a:lnTo>
                    <a:pt x="445" y="935"/>
                  </a:lnTo>
                  <a:lnTo>
                    <a:pt x="449" y="926"/>
                  </a:lnTo>
                  <a:lnTo>
                    <a:pt x="453" y="918"/>
                  </a:lnTo>
                  <a:lnTo>
                    <a:pt x="457" y="911"/>
                  </a:lnTo>
                  <a:lnTo>
                    <a:pt x="461" y="903"/>
                  </a:lnTo>
                  <a:lnTo>
                    <a:pt x="464" y="897"/>
                  </a:lnTo>
                  <a:lnTo>
                    <a:pt x="466" y="892"/>
                  </a:lnTo>
                  <a:lnTo>
                    <a:pt x="468" y="884"/>
                  </a:lnTo>
                  <a:lnTo>
                    <a:pt x="472" y="878"/>
                  </a:lnTo>
                  <a:lnTo>
                    <a:pt x="474" y="873"/>
                  </a:lnTo>
                  <a:lnTo>
                    <a:pt x="476" y="867"/>
                  </a:lnTo>
                  <a:lnTo>
                    <a:pt x="478" y="863"/>
                  </a:lnTo>
                  <a:lnTo>
                    <a:pt x="480" y="857"/>
                  </a:lnTo>
                  <a:lnTo>
                    <a:pt x="481" y="852"/>
                  </a:lnTo>
                  <a:lnTo>
                    <a:pt x="483" y="850"/>
                  </a:lnTo>
                  <a:lnTo>
                    <a:pt x="485" y="840"/>
                  </a:lnTo>
                  <a:lnTo>
                    <a:pt x="487" y="835"/>
                  </a:lnTo>
                  <a:lnTo>
                    <a:pt x="489" y="829"/>
                  </a:lnTo>
                  <a:lnTo>
                    <a:pt x="491" y="823"/>
                  </a:lnTo>
                  <a:lnTo>
                    <a:pt x="491" y="817"/>
                  </a:lnTo>
                  <a:lnTo>
                    <a:pt x="493" y="816"/>
                  </a:lnTo>
                  <a:lnTo>
                    <a:pt x="535" y="802"/>
                  </a:lnTo>
                  <a:lnTo>
                    <a:pt x="597" y="633"/>
                  </a:lnTo>
                  <a:lnTo>
                    <a:pt x="578" y="599"/>
                  </a:lnTo>
                  <a:lnTo>
                    <a:pt x="599" y="515"/>
                  </a:lnTo>
                  <a:lnTo>
                    <a:pt x="599" y="517"/>
                  </a:lnTo>
                  <a:lnTo>
                    <a:pt x="605" y="521"/>
                  </a:lnTo>
                  <a:lnTo>
                    <a:pt x="607" y="525"/>
                  </a:lnTo>
                  <a:lnTo>
                    <a:pt x="609" y="528"/>
                  </a:lnTo>
                  <a:lnTo>
                    <a:pt x="613" y="534"/>
                  </a:lnTo>
                  <a:lnTo>
                    <a:pt x="615" y="542"/>
                  </a:lnTo>
                  <a:lnTo>
                    <a:pt x="618" y="547"/>
                  </a:lnTo>
                  <a:lnTo>
                    <a:pt x="620" y="555"/>
                  </a:lnTo>
                  <a:lnTo>
                    <a:pt x="620" y="559"/>
                  </a:lnTo>
                  <a:lnTo>
                    <a:pt x="622" y="565"/>
                  </a:lnTo>
                  <a:lnTo>
                    <a:pt x="624" y="568"/>
                  </a:lnTo>
                  <a:lnTo>
                    <a:pt x="626" y="576"/>
                  </a:lnTo>
                  <a:lnTo>
                    <a:pt x="626" y="580"/>
                  </a:lnTo>
                  <a:lnTo>
                    <a:pt x="626" y="585"/>
                  </a:lnTo>
                  <a:lnTo>
                    <a:pt x="626" y="591"/>
                  </a:lnTo>
                  <a:lnTo>
                    <a:pt x="628" y="599"/>
                  </a:lnTo>
                  <a:lnTo>
                    <a:pt x="628" y="604"/>
                  </a:lnTo>
                  <a:lnTo>
                    <a:pt x="628" y="612"/>
                  </a:lnTo>
                  <a:lnTo>
                    <a:pt x="628" y="620"/>
                  </a:lnTo>
                  <a:lnTo>
                    <a:pt x="628" y="627"/>
                  </a:lnTo>
                  <a:lnTo>
                    <a:pt x="626" y="633"/>
                  </a:lnTo>
                  <a:lnTo>
                    <a:pt x="626" y="641"/>
                  </a:lnTo>
                  <a:lnTo>
                    <a:pt x="626" y="646"/>
                  </a:lnTo>
                  <a:lnTo>
                    <a:pt x="624" y="654"/>
                  </a:lnTo>
                  <a:lnTo>
                    <a:pt x="624" y="661"/>
                  </a:lnTo>
                  <a:lnTo>
                    <a:pt x="622" y="669"/>
                  </a:lnTo>
                  <a:lnTo>
                    <a:pt x="622" y="675"/>
                  </a:lnTo>
                  <a:lnTo>
                    <a:pt x="622" y="682"/>
                  </a:lnTo>
                  <a:lnTo>
                    <a:pt x="620" y="688"/>
                  </a:lnTo>
                  <a:lnTo>
                    <a:pt x="620" y="694"/>
                  </a:lnTo>
                  <a:lnTo>
                    <a:pt x="618" y="700"/>
                  </a:lnTo>
                  <a:lnTo>
                    <a:pt x="618" y="705"/>
                  </a:lnTo>
                  <a:lnTo>
                    <a:pt x="616" y="709"/>
                  </a:lnTo>
                  <a:lnTo>
                    <a:pt x="615" y="715"/>
                  </a:lnTo>
                  <a:lnTo>
                    <a:pt x="613" y="720"/>
                  </a:lnTo>
                  <a:lnTo>
                    <a:pt x="613" y="726"/>
                  </a:lnTo>
                  <a:lnTo>
                    <a:pt x="611" y="734"/>
                  </a:lnTo>
                  <a:lnTo>
                    <a:pt x="609" y="743"/>
                  </a:lnTo>
                  <a:lnTo>
                    <a:pt x="607" y="749"/>
                  </a:lnTo>
                  <a:lnTo>
                    <a:pt x="607" y="755"/>
                  </a:lnTo>
                  <a:lnTo>
                    <a:pt x="605" y="760"/>
                  </a:lnTo>
                  <a:lnTo>
                    <a:pt x="603" y="762"/>
                  </a:lnTo>
                  <a:lnTo>
                    <a:pt x="603" y="764"/>
                  </a:lnTo>
                  <a:lnTo>
                    <a:pt x="603" y="766"/>
                  </a:lnTo>
                  <a:lnTo>
                    <a:pt x="674" y="776"/>
                  </a:lnTo>
                  <a:lnTo>
                    <a:pt x="674" y="774"/>
                  </a:lnTo>
                  <a:lnTo>
                    <a:pt x="677" y="770"/>
                  </a:lnTo>
                  <a:lnTo>
                    <a:pt x="677" y="766"/>
                  </a:lnTo>
                  <a:lnTo>
                    <a:pt x="679" y="760"/>
                  </a:lnTo>
                  <a:lnTo>
                    <a:pt x="683" y="755"/>
                  </a:lnTo>
                  <a:lnTo>
                    <a:pt x="685" y="751"/>
                  </a:lnTo>
                  <a:lnTo>
                    <a:pt x="689" y="743"/>
                  </a:lnTo>
                  <a:lnTo>
                    <a:pt x="691" y="736"/>
                  </a:lnTo>
                  <a:lnTo>
                    <a:pt x="693" y="728"/>
                  </a:lnTo>
                  <a:lnTo>
                    <a:pt x="696" y="719"/>
                  </a:lnTo>
                  <a:lnTo>
                    <a:pt x="696" y="715"/>
                  </a:lnTo>
                  <a:lnTo>
                    <a:pt x="700" y="709"/>
                  </a:lnTo>
                  <a:lnTo>
                    <a:pt x="700" y="703"/>
                  </a:lnTo>
                  <a:lnTo>
                    <a:pt x="704" y="700"/>
                  </a:lnTo>
                  <a:lnTo>
                    <a:pt x="704" y="694"/>
                  </a:lnTo>
                  <a:lnTo>
                    <a:pt x="706" y="690"/>
                  </a:lnTo>
                  <a:lnTo>
                    <a:pt x="708" y="684"/>
                  </a:lnTo>
                  <a:lnTo>
                    <a:pt x="710" y="679"/>
                  </a:lnTo>
                  <a:lnTo>
                    <a:pt x="712" y="673"/>
                  </a:lnTo>
                  <a:lnTo>
                    <a:pt x="713" y="667"/>
                  </a:lnTo>
                  <a:lnTo>
                    <a:pt x="715" y="661"/>
                  </a:lnTo>
                  <a:lnTo>
                    <a:pt x="717" y="654"/>
                  </a:lnTo>
                  <a:lnTo>
                    <a:pt x="717" y="648"/>
                  </a:lnTo>
                  <a:lnTo>
                    <a:pt x="719" y="642"/>
                  </a:lnTo>
                  <a:lnTo>
                    <a:pt x="721" y="635"/>
                  </a:lnTo>
                  <a:lnTo>
                    <a:pt x="723" y="629"/>
                  </a:lnTo>
                  <a:lnTo>
                    <a:pt x="725" y="622"/>
                  </a:lnTo>
                  <a:lnTo>
                    <a:pt x="725" y="616"/>
                  </a:lnTo>
                  <a:lnTo>
                    <a:pt x="727" y="608"/>
                  </a:lnTo>
                  <a:lnTo>
                    <a:pt x="729" y="603"/>
                  </a:lnTo>
                  <a:lnTo>
                    <a:pt x="731" y="595"/>
                  </a:lnTo>
                  <a:lnTo>
                    <a:pt x="731" y="587"/>
                  </a:lnTo>
                  <a:lnTo>
                    <a:pt x="732" y="582"/>
                  </a:lnTo>
                  <a:lnTo>
                    <a:pt x="734" y="574"/>
                  </a:lnTo>
                  <a:lnTo>
                    <a:pt x="734" y="566"/>
                  </a:lnTo>
                  <a:lnTo>
                    <a:pt x="736" y="559"/>
                  </a:lnTo>
                  <a:lnTo>
                    <a:pt x="736" y="551"/>
                  </a:lnTo>
                  <a:lnTo>
                    <a:pt x="738" y="544"/>
                  </a:lnTo>
                  <a:lnTo>
                    <a:pt x="738" y="534"/>
                  </a:lnTo>
                  <a:lnTo>
                    <a:pt x="738" y="528"/>
                  </a:lnTo>
                  <a:lnTo>
                    <a:pt x="740" y="521"/>
                  </a:lnTo>
                  <a:lnTo>
                    <a:pt x="740" y="513"/>
                  </a:lnTo>
                  <a:lnTo>
                    <a:pt x="740" y="504"/>
                  </a:lnTo>
                  <a:lnTo>
                    <a:pt x="742" y="496"/>
                  </a:lnTo>
                  <a:lnTo>
                    <a:pt x="742" y="487"/>
                  </a:lnTo>
                  <a:lnTo>
                    <a:pt x="742" y="479"/>
                  </a:lnTo>
                  <a:lnTo>
                    <a:pt x="742" y="471"/>
                  </a:lnTo>
                  <a:lnTo>
                    <a:pt x="742" y="464"/>
                  </a:lnTo>
                  <a:lnTo>
                    <a:pt x="742" y="454"/>
                  </a:lnTo>
                  <a:lnTo>
                    <a:pt x="742" y="447"/>
                  </a:lnTo>
                  <a:lnTo>
                    <a:pt x="742" y="437"/>
                  </a:lnTo>
                  <a:lnTo>
                    <a:pt x="740" y="428"/>
                  </a:lnTo>
                  <a:lnTo>
                    <a:pt x="740" y="420"/>
                  </a:lnTo>
                  <a:lnTo>
                    <a:pt x="740" y="411"/>
                  </a:lnTo>
                  <a:lnTo>
                    <a:pt x="738" y="401"/>
                  </a:lnTo>
                  <a:lnTo>
                    <a:pt x="738" y="393"/>
                  </a:lnTo>
                  <a:lnTo>
                    <a:pt x="736" y="382"/>
                  </a:lnTo>
                  <a:lnTo>
                    <a:pt x="736" y="374"/>
                  </a:lnTo>
                  <a:lnTo>
                    <a:pt x="734" y="365"/>
                  </a:lnTo>
                  <a:lnTo>
                    <a:pt x="734" y="355"/>
                  </a:lnTo>
                  <a:lnTo>
                    <a:pt x="732" y="346"/>
                  </a:lnTo>
                  <a:lnTo>
                    <a:pt x="731" y="336"/>
                  </a:lnTo>
                  <a:lnTo>
                    <a:pt x="731" y="327"/>
                  </a:lnTo>
                  <a:lnTo>
                    <a:pt x="729" y="317"/>
                  </a:lnTo>
                  <a:lnTo>
                    <a:pt x="729" y="308"/>
                  </a:lnTo>
                  <a:lnTo>
                    <a:pt x="727" y="298"/>
                  </a:lnTo>
                  <a:lnTo>
                    <a:pt x="725" y="289"/>
                  </a:lnTo>
                  <a:lnTo>
                    <a:pt x="725" y="279"/>
                  </a:lnTo>
                  <a:lnTo>
                    <a:pt x="723" y="270"/>
                  </a:lnTo>
                  <a:lnTo>
                    <a:pt x="721" y="260"/>
                  </a:lnTo>
                  <a:lnTo>
                    <a:pt x="719" y="251"/>
                  </a:lnTo>
                  <a:lnTo>
                    <a:pt x="717" y="241"/>
                  </a:lnTo>
                  <a:lnTo>
                    <a:pt x="717" y="232"/>
                  </a:lnTo>
                  <a:lnTo>
                    <a:pt x="715" y="224"/>
                  </a:lnTo>
                  <a:lnTo>
                    <a:pt x="713" y="213"/>
                  </a:lnTo>
                  <a:lnTo>
                    <a:pt x="712" y="205"/>
                  </a:lnTo>
                  <a:lnTo>
                    <a:pt x="710" y="196"/>
                  </a:lnTo>
                  <a:lnTo>
                    <a:pt x="710" y="188"/>
                  </a:lnTo>
                  <a:lnTo>
                    <a:pt x="708" y="179"/>
                  </a:lnTo>
                  <a:lnTo>
                    <a:pt x="706" y="169"/>
                  </a:lnTo>
                  <a:lnTo>
                    <a:pt x="704" y="161"/>
                  </a:lnTo>
                  <a:lnTo>
                    <a:pt x="704" y="154"/>
                  </a:lnTo>
                  <a:lnTo>
                    <a:pt x="700" y="144"/>
                  </a:lnTo>
                  <a:lnTo>
                    <a:pt x="700" y="137"/>
                  </a:lnTo>
                  <a:lnTo>
                    <a:pt x="696" y="129"/>
                  </a:lnTo>
                  <a:lnTo>
                    <a:pt x="696" y="121"/>
                  </a:lnTo>
                  <a:lnTo>
                    <a:pt x="694" y="112"/>
                  </a:lnTo>
                  <a:lnTo>
                    <a:pt x="693" y="104"/>
                  </a:lnTo>
                  <a:lnTo>
                    <a:pt x="691" y="99"/>
                  </a:lnTo>
                  <a:lnTo>
                    <a:pt x="691" y="91"/>
                  </a:lnTo>
                  <a:lnTo>
                    <a:pt x="689" y="83"/>
                  </a:lnTo>
                  <a:lnTo>
                    <a:pt x="687" y="78"/>
                  </a:lnTo>
                  <a:lnTo>
                    <a:pt x="685" y="70"/>
                  </a:lnTo>
                  <a:lnTo>
                    <a:pt x="685" y="64"/>
                  </a:lnTo>
                  <a:lnTo>
                    <a:pt x="683" y="59"/>
                  </a:lnTo>
                  <a:lnTo>
                    <a:pt x="683" y="53"/>
                  </a:lnTo>
                  <a:lnTo>
                    <a:pt x="681" y="49"/>
                  </a:lnTo>
                  <a:lnTo>
                    <a:pt x="679" y="44"/>
                  </a:lnTo>
                  <a:lnTo>
                    <a:pt x="677" y="38"/>
                  </a:lnTo>
                  <a:lnTo>
                    <a:pt x="677" y="32"/>
                  </a:lnTo>
                  <a:lnTo>
                    <a:pt x="675" y="28"/>
                  </a:lnTo>
                  <a:lnTo>
                    <a:pt x="675" y="25"/>
                  </a:lnTo>
                  <a:lnTo>
                    <a:pt x="674" y="17"/>
                  </a:lnTo>
                  <a:lnTo>
                    <a:pt x="672" y="11"/>
                  </a:lnTo>
                  <a:lnTo>
                    <a:pt x="670" y="6"/>
                  </a:lnTo>
                  <a:lnTo>
                    <a:pt x="670" y="2"/>
                  </a:lnTo>
                  <a:lnTo>
                    <a:pt x="670" y="0"/>
                  </a:lnTo>
                  <a:lnTo>
                    <a:pt x="398" y="72"/>
                  </a:lnTo>
                  <a:lnTo>
                    <a:pt x="331" y="566"/>
                  </a:lnTo>
                  <a:lnTo>
                    <a:pt x="272" y="578"/>
                  </a:lnTo>
                  <a:lnTo>
                    <a:pt x="263" y="747"/>
                  </a:lnTo>
                  <a:lnTo>
                    <a:pt x="303" y="768"/>
                  </a:lnTo>
                  <a:lnTo>
                    <a:pt x="303" y="768"/>
                  </a:lnTo>
                  <a:close/>
                </a:path>
              </a:pathLst>
            </a:custGeom>
            <a:solidFill>
              <a:srgbClr val="2E332E"/>
            </a:solidFill>
            <a:ln w="9525">
              <a:noFill/>
              <a:round/>
              <a:headEnd/>
              <a:tailEnd/>
            </a:ln>
          </p:spPr>
          <p:txBody>
            <a:bodyPr/>
            <a:lstStyle/>
            <a:p>
              <a:endParaRPr lang="en-US"/>
            </a:p>
          </p:txBody>
        </p:sp>
        <p:sp>
          <p:nvSpPr>
            <p:cNvPr id="32784" name="Freeform 16"/>
            <p:cNvSpPr>
              <a:spLocks/>
            </p:cNvSpPr>
            <p:nvPr/>
          </p:nvSpPr>
          <p:spPr bwMode="auto">
            <a:xfrm>
              <a:off x="2598" y="2017"/>
              <a:ext cx="160" cy="155"/>
            </a:xfrm>
            <a:custGeom>
              <a:avLst/>
              <a:gdLst/>
              <a:ahLst/>
              <a:cxnLst>
                <a:cxn ang="0">
                  <a:pos x="0" y="40"/>
                </a:cxn>
                <a:cxn ang="0">
                  <a:pos x="32" y="110"/>
                </a:cxn>
                <a:cxn ang="0">
                  <a:pos x="30" y="118"/>
                </a:cxn>
                <a:cxn ang="0">
                  <a:pos x="30" y="125"/>
                </a:cxn>
                <a:cxn ang="0">
                  <a:pos x="30" y="135"/>
                </a:cxn>
                <a:cxn ang="0">
                  <a:pos x="30" y="146"/>
                </a:cxn>
                <a:cxn ang="0">
                  <a:pos x="32" y="161"/>
                </a:cxn>
                <a:cxn ang="0">
                  <a:pos x="34" y="175"/>
                </a:cxn>
                <a:cxn ang="0">
                  <a:pos x="38" y="190"/>
                </a:cxn>
                <a:cxn ang="0">
                  <a:pos x="41" y="203"/>
                </a:cxn>
                <a:cxn ang="0">
                  <a:pos x="47" y="218"/>
                </a:cxn>
                <a:cxn ang="0">
                  <a:pos x="55" y="230"/>
                </a:cxn>
                <a:cxn ang="0">
                  <a:pos x="61" y="241"/>
                </a:cxn>
                <a:cxn ang="0">
                  <a:pos x="66" y="251"/>
                </a:cxn>
                <a:cxn ang="0">
                  <a:pos x="70" y="258"/>
                </a:cxn>
                <a:cxn ang="0">
                  <a:pos x="76" y="266"/>
                </a:cxn>
                <a:cxn ang="0">
                  <a:pos x="218" y="298"/>
                </a:cxn>
                <a:cxn ang="0">
                  <a:pos x="224" y="291"/>
                </a:cxn>
                <a:cxn ang="0">
                  <a:pos x="230" y="281"/>
                </a:cxn>
                <a:cxn ang="0">
                  <a:pos x="239" y="272"/>
                </a:cxn>
                <a:cxn ang="0">
                  <a:pos x="249" y="256"/>
                </a:cxn>
                <a:cxn ang="0">
                  <a:pos x="258" y="239"/>
                </a:cxn>
                <a:cxn ang="0">
                  <a:pos x="264" y="230"/>
                </a:cxn>
                <a:cxn ang="0">
                  <a:pos x="268" y="218"/>
                </a:cxn>
                <a:cxn ang="0">
                  <a:pos x="273" y="207"/>
                </a:cxn>
                <a:cxn ang="0">
                  <a:pos x="277" y="197"/>
                </a:cxn>
                <a:cxn ang="0">
                  <a:pos x="281" y="182"/>
                </a:cxn>
                <a:cxn ang="0">
                  <a:pos x="285" y="171"/>
                </a:cxn>
                <a:cxn ang="0">
                  <a:pos x="291" y="158"/>
                </a:cxn>
                <a:cxn ang="0">
                  <a:pos x="294" y="144"/>
                </a:cxn>
                <a:cxn ang="0">
                  <a:pos x="298" y="131"/>
                </a:cxn>
                <a:cxn ang="0">
                  <a:pos x="300" y="118"/>
                </a:cxn>
                <a:cxn ang="0">
                  <a:pos x="304" y="104"/>
                </a:cxn>
                <a:cxn ang="0">
                  <a:pos x="308" y="95"/>
                </a:cxn>
                <a:cxn ang="0">
                  <a:pos x="310" y="81"/>
                </a:cxn>
                <a:cxn ang="0">
                  <a:pos x="312" y="72"/>
                </a:cxn>
                <a:cxn ang="0">
                  <a:pos x="313" y="62"/>
                </a:cxn>
                <a:cxn ang="0">
                  <a:pos x="315" y="57"/>
                </a:cxn>
                <a:cxn ang="0">
                  <a:pos x="319" y="43"/>
                </a:cxn>
                <a:cxn ang="0">
                  <a:pos x="319" y="42"/>
                </a:cxn>
                <a:cxn ang="0">
                  <a:pos x="19" y="0"/>
                </a:cxn>
              </a:cxnLst>
              <a:rect l="0" t="0" r="r" b="b"/>
              <a:pathLst>
                <a:path w="319" h="310">
                  <a:moveTo>
                    <a:pt x="19" y="0"/>
                  </a:moveTo>
                  <a:lnTo>
                    <a:pt x="0" y="40"/>
                  </a:lnTo>
                  <a:lnTo>
                    <a:pt x="5" y="91"/>
                  </a:lnTo>
                  <a:lnTo>
                    <a:pt x="32" y="110"/>
                  </a:lnTo>
                  <a:lnTo>
                    <a:pt x="30" y="112"/>
                  </a:lnTo>
                  <a:lnTo>
                    <a:pt x="30" y="118"/>
                  </a:lnTo>
                  <a:lnTo>
                    <a:pt x="30" y="120"/>
                  </a:lnTo>
                  <a:lnTo>
                    <a:pt x="30" y="125"/>
                  </a:lnTo>
                  <a:lnTo>
                    <a:pt x="30" y="129"/>
                  </a:lnTo>
                  <a:lnTo>
                    <a:pt x="30" y="135"/>
                  </a:lnTo>
                  <a:lnTo>
                    <a:pt x="30" y="140"/>
                  </a:lnTo>
                  <a:lnTo>
                    <a:pt x="30" y="146"/>
                  </a:lnTo>
                  <a:lnTo>
                    <a:pt x="30" y="154"/>
                  </a:lnTo>
                  <a:lnTo>
                    <a:pt x="32" y="161"/>
                  </a:lnTo>
                  <a:lnTo>
                    <a:pt x="32" y="169"/>
                  </a:lnTo>
                  <a:lnTo>
                    <a:pt x="34" y="175"/>
                  </a:lnTo>
                  <a:lnTo>
                    <a:pt x="34" y="182"/>
                  </a:lnTo>
                  <a:lnTo>
                    <a:pt x="38" y="190"/>
                  </a:lnTo>
                  <a:lnTo>
                    <a:pt x="40" y="197"/>
                  </a:lnTo>
                  <a:lnTo>
                    <a:pt x="41" y="203"/>
                  </a:lnTo>
                  <a:lnTo>
                    <a:pt x="45" y="211"/>
                  </a:lnTo>
                  <a:lnTo>
                    <a:pt x="47" y="218"/>
                  </a:lnTo>
                  <a:lnTo>
                    <a:pt x="51" y="224"/>
                  </a:lnTo>
                  <a:lnTo>
                    <a:pt x="55" y="230"/>
                  </a:lnTo>
                  <a:lnTo>
                    <a:pt x="57" y="236"/>
                  </a:lnTo>
                  <a:lnTo>
                    <a:pt x="61" y="241"/>
                  </a:lnTo>
                  <a:lnTo>
                    <a:pt x="62" y="245"/>
                  </a:lnTo>
                  <a:lnTo>
                    <a:pt x="66" y="251"/>
                  </a:lnTo>
                  <a:lnTo>
                    <a:pt x="68" y="255"/>
                  </a:lnTo>
                  <a:lnTo>
                    <a:pt x="70" y="258"/>
                  </a:lnTo>
                  <a:lnTo>
                    <a:pt x="74" y="262"/>
                  </a:lnTo>
                  <a:lnTo>
                    <a:pt x="76" y="266"/>
                  </a:lnTo>
                  <a:lnTo>
                    <a:pt x="169" y="310"/>
                  </a:lnTo>
                  <a:lnTo>
                    <a:pt x="218" y="298"/>
                  </a:lnTo>
                  <a:lnTo>
                    <a:pt x="220" y="294"/>
                  </a:lnTo>
                  <a:lnTo>
                    <a:pt x="224" y="291"/>
                  </a:lnTo>
                  <a:lnTo>
                    <a:pt x="226" y="287"/>
                  </a:lnTo>
                  <a:lnTo>
                    <a:pt x="230" y="281"/>
                  </a:lnTo>
                  <a:lnTo>
                    <a:pt x="234" y="275"/>
                  </a:lnTo>
                  <a:lnTo>
                    <a:pt x="239" y="272"/>
                  </a:lnTo>
                  <a:lnTo>
                    <a:pt x="243" y="264"/>
                  </a:lnTo>
                  <a:lnTo>
                    <a:pt x="249" y="256"/>
                  </a:lnTo>
                  <a:lnTo>
                    <a:pt x="253" y="247"/>
                  </a:lnTo>
                  <a:lnTo>
                    <a:pt x="258" y="239"/>
                  </a:lnTo>
                  <a:lnTo>
                    <a:pt x="260" y="234"/>
                  </a:lnTo>
                  <a:lnTo>
                    <a:pt x="264" y="230"/>
                  </a:lnTo>
                  <a:lnTo>
                    <a:pt x="266" y="224"/>
                  </a:lnTo>
                  <a:lnTo>
                    <a:pt x="268" y="218"/>
                  </a:lnTo>
                  <a:lnTo>
                    <a:pt x="270" y="213"/>
                  </a:lnTo>
                  <a:lnTo>
                    <a:pt x="273" y="207"/>
                  </a:lnTo>
                  <a:lnTo>
                    <a:pt x="275" y="201"/>
                  </a:lnTo>
                  <a:lnTo>
                    <a:pt x="277" y="197"/>
                  </a:lnTo>
                  <a:lnTo>
                    <a:pt x="279" y="190"/>
                  </a:lnTo>
                  <a:lnTo>
                    <a:pt x="281" y="182"/>
                  </a:lnTo>
                  <a:lnTo>
                    <a:pt x="283" y="177"/>
                  </a:lnTo>
                  <a:lnTo>
                    <a:pt x="285" y="171"/>
                  </a:lnTo>
                  <a:lnTo>
                    <a:pt x="287" y="163"/>
                  </a:lnTo>
                  <a:lnTo>
                    <a:pt x="291" y="158"/>
                  </a:lnTo>
                  <a:lnTo>
                    <a:pt x="291" y="150"/>
                  </a:lnTo>
                  <a:lnTo>
                    <a:pt x="294" y="144"/>
                  </a:lnTo>
                  <a:lnTo>
                    <a:pt x="294" y="137"/>
                  </a:lnTo>
                  <a:lnTo>
                    <a:pt x="298" y="131"/>
                  </a:lnTo>
                  <a:lnTo>
                    <a:pt x="298" y="123"/>
                  </a:lnTo>
                  <a:lnTo>
                    <a:pt x="300" y="118"/>
                  </a:lnTo>
                  <a:lnTo>
                    <a:pt x="302" y="112"/>
                  </a:lnTo>
                  <a:lnTo>
                    <a:pt x="304" y="104"/>
                  </a:lnTo>
                  <a:lnTo>
                    <a:pt x="306" y="99"/>
                  </a:lnTo>
                  <a:lnTo>
                    <a:pt x="308" y="95"/>
                  </a:lnTo>
                  <a:lnTo>
                    <a:pt x="308" y="87"/>
                  </a:lnTo>
                  <a:lnTo>
                    <a:pt x="310" y="81"/>
                  </a:lnTo>
                  <a:lnTo>
                    <a:pt x="310" y="76"/>
                  </a:lnTo>
                  <a:lnTo>
                    <a:pt x="312" y="72"/>
                  </a:lnTo>
                  <a:lnTo>
                    <a:pt x="313" y="68"/>
                  </a:lnTo>
                  <a:lnTo>
                    <a:pt x="313" y="62"/>
                  </a:lnTo>
                  <a:lnTo>
                    <a:pt x="313" y="59"/>
                  </a:lnTo>
                  <a:lnTo>
                    <a:pt x="315" y="57"/>
                  </a:lnTo>
                  <a:lnTo>
                    <a:pt x="317" y="49"/>
                  </a:lnTo>
                  <a:lnTo>
                    <a:pt x="319" y="43"/>
                  </a:lnTo>
                  <a:lnTo>
                    <a:pt x="319" y="42"/>
                  </a:lnTo>
                  <a:lnTo>
                    <a:pt x="319" y="42"/>
                  </a:lnTo>
                  <a:lnTo>
                    <a:pt x="19" y="0"/>
                  </a:lnTo>
                  <a:lnTo>
                    <a:pt x="19" y="0"/>
                  </a:lnTo>
                  <a:close/>
                </a:path>
              </a:pathLst>
            </a:custGeom>
            <a:solidFill>
              <a:srgbClr val="2E332E"/>
            </a:solidFill>
            <a:ln w="9525">
              <a:noFill/>
              <a:round/>
              <a:headEnd/>
              <a:tailEnd/>
            </a:ln>
          </p:spPr>
          <p:txBody>
            <a:bodyPr/>
            <a:lstStyle/>
            <a:p>
              <a:endParaRPr lang="en-US"/>
            </a:p>
          </p:txBody>
        </p:sp>
        <p:sp>
          <p:nvSpPr>
            <p:cNvPr id="32785" name="Freeform 17"/>
            <p:cNvSpPr>
              <a:spLocks/>
            </p:cNvSpPr>
            <p:nvPr/>
          </p:nvSpPr>
          <p:spPr bwMode="auto">
            <a:xfrm>
              <a:off x="2489" y="1879"/>
              <a:ext cx="370" cy="189"/>
            </a:xfrm>
            <a:custGeom>
              <a:avLst/>
              <a:gdLst/>
              <a:ahLst/>
              <a:cxnLst>
                <a:cxn ang="0">
                  <a:pos x="243" y="114"/>
                </a:cxn>
                <a:cxn ang="0">
                  <a:pos x="264" y="78"/>
                </a:cxn>
                <a:cxn ang="0">
                  <a:pos x="283" y="55"/>
                </a:cxn>
                <a:cxn ang="0">
                  <a:pos x="306" y="32"/>
                </a:cxn>
                <a:cxn ang="0">
                  <a:pos x="335" y="15"/>
                </a:cxn>
                <a:cxn ang="0">
                  <a:pos x="367" y="4"/>
                </a:cxn>
                <a:cxn ang="0">
                  <a:pos x="401" y="0"/>
                </a:cxn>
                <a:cxn ang="0">
                  <a:pos x="435" y="4"/>
                </a:cxn>
                <a:cxn ang="0">
                  <a:pos x="468" y="13"/>
                </a:cxn>
                <a:cxn ang="0">
                  <a:pos x="496" y="29"/>
                </a:cxn>
                <a:cxn ang="0">
                  <a:pos x="517" y="51"/>
                </a:cxn>
                <a:cxn ang="0">
                  <a:pos x="532" y="74"/>
                </a:cxn>
                <a:cxn ang="0">
                  <a:pos x="542" y="99"/>
                </a:cxn>
                <a:cxn ang="0">
                  <a:pos x="549" y="137"/>
                </a:cxn>
                <a:cxn ang="0">
                  <a:pos x="549" y="164"/>
                </a:cxn>
                <a:cxn ang="0">
                  <a:pos x="578" y="171"/>
                </a:cxn>
                <a:cxn ang="0">
                  <a:pos x="605" y="181"/>
                </a:cxn>
                <a:cxn ang="0">
                  <a:pos x="631" y="192"/>
                </a:cxn>
                <a:cxn ang="0">
                  <a:pos x="662" y="205"/>
                </a:cxn>
                <a:cxn ang="0">
                  <a:pos x="690" y="219"/>
                </a:cxn>
                <a:cxn ang="0">
                  <a:pos x="715" y="236"/>
                </a:cxn>
                <a:cxn ang="0">
                  <a:pos x="736" y="266"/>
                </a:cxn>
                <a:cxn ang="0">
                  <a:pos x="740" y="289"/>
                </a:cxn>
                <a:cxn ang="0">
                  <a:pos x="726" y="312"/>
                </a:cxn>
                <a:cxn ang="0">
                  <a:pos x="698" y="333"/>
                </a:cxn>
                <a:cxn ang="0">
                  <a:pos x="671" y="346"/>
                </a:cxn>
                <a:cxn ang="0">
                  <a:pos x="635" y="356"/>
                </a:cxn>
                <a:cxn ang="0">
                  <a:pos x="606" y="361"/>
                </a:cxn>
                <a:cxn ang="0">
                  <a:pos x="584" y="367"/>
                </a:cxn>
                <a:cxn ang="0">
                  <a:pos x="557" y="369"/>
                </a:cxn>
                <a:cxn ang="0">
                  <a:pos x="530" y="373"/>
                </a:cxn>
                <a:cxn ang="0">
                  <a:pos x="502" y="377"/>
                </a:cxn>
                <a:cxn ang="0">
                  <a:pos x="473" y="377"/>
                </a:cxn>
                <a:cxn ang="0">
                  <a:pos x="445" y="378"/>
                </a:cxn>
                <a:cxn ang="0">
                  <a:pos x="414" y="378"/>
                </a:cxn>
                <a:cxn ang="0">
                  <a:pos x="384" y="378"/>
                </a:cxn>
                <a:cxn ang="0">
                  <a:pos x="355" y="377"/>
                </a:cxn>
                <a:cxn ang="0">
                  <a:pos x="327" y="375"/>
                </a:cxn>
                <a:cxn ang="0">
                  <a:pos x="298" y="373"/>
                </a:cxn>
                <a:cxn ang="0">
                  <a:pos x="272" y="371"/>
                </a:cxn>
                <a:cxn ang="0">
                  <a:pos x="243" y="365"/>
                </a:cxn>
                <a:cxn ang="0">
                  <a:pos x="215" y="361"/>
                </a:cxn>
                <a:cxn ang="0">
                  <a:pos x="188" y="356"/>
                </a:cxn>
                <a:cxn ang="0">
                  <a:pos x="160" y="350"/>
                </a:cxn>
                <a:cxn ang="0">
                  <a:pos x="137" y="342"/>
                </a:cxn>
                <a:cxn ang="0">
                  <a:pos x="112" y="337"/>
                </a:cxn>
                <a:cxn ang="0">
                  <a:pos x="78" y="325"/>
                </a:cxn>
                <a:cxn ang="0">
                  <a:pos x="44" y="310"/>
                </a:cxn>
                <a:cxn ang="0">
                  <a:pos x="19" y="293"/>
                </a:cxn>
                <a:cxn ang="0">
                  <a:pos x="2" y="268"/>
                </a:cxn>
                <a:cxn ang="0">
                  <a:pos x="4" y="242"/>
                </a:cxn>
                <a:cxn ang="0">
                  <a:pos x="28" y="213"/>
                </a:cxn>
                <a:cxn ang="0">
                  <a:pos x="59" y="188"/>
                </a:cxn>
                <a:cxn ang="0">
                  <a:pos x="85" y="175"/>
                </a:cxn>
                <a:cxn ang="0">
                  <a:pos x="112" y="162"/>
                </a:cxn>
                <a:cxn ang="0">
                  <a:pos x="236" y="127"/>
                </a:cxn>
              </a:cxnLst>
              <a:rect l="0" t="0" r="r" b="b"/>
              <a:pathLst>
                <a:path w="740" h="378">
                  <a:moveTo>
                    <a:pt x="236" y="127"/>
                  </a:moveTo>
                  <a:lnTo>
                    <a:pt x="236" y="126"/>
                  </a:lnTo>
                  <a:lnTo>
                    <a:pt x="238" y="124"/>
                  </a:lnTo>
                  <a:lnTo>
                    <a:pt x="239" y="118"/>
                  </a:lnTo>
                  <a:lnTo>
                    <a:pt x="243" y="114"/>
                  </a:lnTo>
                  <a:lnTo>
                    <a:pt x="245" y="107"/>
                  </a:lnTo>
                  <a:lnTo>
                    <a:pt x="251" y="99"/>
                  </a:lnTo>
                  <a:lnTo>
                    <a:pt x="255" y="91"/>
                  </a:lnTo>
                  <a:lnTo>
                    <a:pt x="262" y="84"/>
                  </a:lnTo>
                  <a:lnTo>
                    <a:pt x="264" y="78"/>
                  </a:lnTo>
                  <a:lnTo>
                    <a:pt x="268" y="72"/>
                  </a:lnTo>
                  <a:lnTo>
                    <a:pt x="272" y="68"/>
                  </a:lnTo>
                  <a:lnTo>
                    <a:pt x="276" y="65"/>
                  </a:lnTo>
                  <a:lnTo>
                    <a:pt x="279" y="59"/>
                  </a:lnTo>
                  <a:lnTo>
                    <a:pt x="283" y="55"/>
                  </a:lnTo>
                  <a:lnTo>
                    <a:pt x="287" y="49"/>
                  </a:lnTo>
                  <a:lnTo>
                    <a:pt x="293" y="46"/>
                  </a:lnTo>
                  <a:lnTo>
                    <a:pt x="297" y="40"/>
                  </a:lnTo>
                  <a:lnTo>
                    <a:pt x="300" y="36"/>
                  </a:lnTo>
                  <a:lnTo>
                    <a:pt x="306" y="32"/>
                  </a:lnTo>
                  <a:lnTo>
                    <a:pt x="312" y="29"/>
                  </a:lnTo>
                  <a:lnTo>
                    <a:pt x="317" y="25"/>
                  </a:lnTo>
                  <a:lnTo>
                    <a:pt x="323" y="21"/>
                  </a:lnTo>
                  <a:lnTo>
                    <a:pt x="329" y="19"/>
                  </a:lnTo>
                  <a:lnTo>
                    <a:pt x="335" y="15"/>
                  </a:lnTo>
                  <a:lnTo>
                    <a:pt x="340" y="13"/>
                  </a:lnTo>
                  <a:lnTo>
                    <a:pt x="348" y="10"/>
                  </a:lnTo>
                  <a:lnTo>
                    <a:pt x="354" y="8"/>
                  </a:lnTo>
                  <a:lnTo>
                    <a:pt x="359" y="6"/>
                  </a:lnTo>
                  <a:lnTo>
                    <a:pt x="367" y="4"/>
                  </a:lnTo>
                  <a:lnTo>
                    <a:pt x="373" y="2"/>
                  </a:lnTo>
                  <a:lnTo>
                    <a:pt x="380" y="0"/>
                  </a:lnTo>
                  <a:lnTo>
                    <a:pt x="388" y="0"/>
                  </a:lnTo>
                  <a:lnTo>
                    <a:pt x="393" y="0"/>
                  </a:lnTo>
                  <a:lnTo>
                    <a:pt x="401" y="0"/>
                  </a:lnTo>
                  <a:lnTo>
                    <a:pt x="407" y="0"/>
                  </a:lnTo>
                  <a:lnTo>
                    <a:pt x="414" y="0"/>
                  </a:lnTo>
                  <a:lnTo>
                    <a:pt x="422" y="0"/>
                  </a:lnTo>
                  <a:lnTo>
                    <a:pt x="428" y="2"/>
                  </a:lnTo>
                  <a:lnTo>
                    <a:pt x="435" y="4"/>
                  </a:lnTo>
                  <a:lnTo>
                    <a:pt x="443" y="6"/>
                  </a:lnTo>
                  <a:lnTo>
                    <a:pt x="449" y="8"/>
                  </a:lnTo>
                  <a:lnTo>
                    <a:pt x="454" y="8"/>
                  </a:lnTo>
                  <a:lnTo>
                    <a:pt x="460" y="11"/>
                  </a:lnTo>
                  <a:lnTo>
                    <a:pt x="468" y="13"/>
                  </a:lnTo>
                  <a:lnTo>
                    <a:pt x="473" y="15"/>
                  </a:lnTo>
                  <a:lnTo>
                    <a:pt x="479" y="19"/>
                  </a:lnTo>
                  <a:lnTo>
                    <a:pt x="485" y="21"/>
                  </a:lnTo>
                  <a:lnTo>
                    <a:pt x="490" y="27"/>
                  </a:lnTo>
                  <a:lnTo>
                    <a:pt x="496" y="29"/>
                  </a:lnTo>
                  <a:lnTo>
                    <a:pt x="502" y="32"/>
                  </a:lnTo>
                  <a:lnTo>
                    <a:pt x="506" y="36"/>
                  </a:lnTo>
                  <a:lnTo>
                    <a:pt x="509" y="42"/>
                  </a:lnTo>
                  <a:lnTo>
                    <a:pt x="513" y="46"/>
                  </a:lnTo>
                  <a:lnTo>
                    <a:pt x="517" y="51"/>
                  </a:lnTo>
                  <a:lnTo>
                    <a:pt x="521" y="55"/>
                  </a:lnTo>
                  <a:lnTo>
                    <a:pt x="525" y="61"/>
                  </a:lnTo>
                  <a:lnTo>
                    <a:pt x="527" y="65"/>
                  </a:lnTo>
                  <a:lnTo>
                    <a:pt x="530" y="70"/>
                  </a:lnTo>
                  <a:lnTo>
                    <a:pt x="532" y="74"/>
                  </a:lnTo>
                  <a:lnTo>
                    <a:pt x="534" y="78"/>
                  </a:lnTo>
                  <a:lnTo>
                    <a:pt x="536" y="84"/>
                  </a:lnTo>
                  <a:lnTo>
                    <a:pt x="538" y="87"/>
                  </a:lnTo>
                  <a:lnTo>
                    <a:pt x="540" y="93"/>
                  </a:lnTo>
                  <a:lnTo>
                    <a:pt x="542" y="99"/>
                  </a:lnTo>
                  <a:lnTo>
                    <a:pt x="544" y="107"/>
                  </a:lnTo>
                  <a:lnTo>
                    <a:pt x="546" y="116"/>
                  </a:lnTo>
                  <a:lnTo>
                    <a:pt x="548" y="124"/>
                  </a:lnTo>
                  <a:lnTo>
                    <a:pt x="549" y="131"/>
                  </a:lnTo>
                  <a:lnTo>
                    <a:pt x="549" y="137"/>
                  </a:lnTo>
                  <a:lnTo>
                    <a:pt x="549" y="145"/>
                  </a:lnTo>
                  <a:lnTo>
                    <a:pt x="549" y="148"/>
                  </a:lnTo>
                  <a:lnTo>
                    <a:pt x="549" y="154"/>
                  </a:lnTo>
                  <a:lnTo>
                    <a:pt x="549" y="162"/>
                  </a:lnTo>
                  <a:lnTo>
                    <a:pt x="549" y="164"/>
                  </a:lnTo>
                  <a:lnTo>
                    <a:pt x="553" y="164"/>
                  </a:lnTo>
                  <a:lnTo>
                    <a:pt x="557" y="165"/>
                  </a:lnTo>
                  <a:lnTo>
                    <a:pt x="563" y="167"/>
                  </a:lnTo>
                  <a:lnTo>
                    <a:pt x="570" y="169"/>
                  </a:lnTo>
                  <a:lnTo>
                    <a:pt x="578" y="171"/>
                  </a:lnTo>
                  <a:lnTo>
                    <a:pt x="584" y="173"/>
                  </a:lnTo>
                  <a:lnTo>
                    <a:pt x="587" y="175"/>
                  </a:lnTo>
                  <a:lnTo>
                    <a:pt x="593" y="177"/>
                  </a:lnTo>
                  <a:lnTo>
                    <a:pt x="599" y="179"/>
                  </a:lnTo>
                  <a:lnTo>
                    <a:pt x="605" y="181"/>
                  </a:lnTo>
                  <a:lnTo>
                    <a:pt x="608" y="183"/>
                  </a:lnTo>
                  <a:lnTo>
                    <a:pt x="614" y="184"/>
                  </a:lnTo>
                  <a:lnTo>
                    <a:pt x="620" y="186"/>
                  </a:lnTo>
                  <a:lnTo>
                    <a:pt x="625" y="190"/>
                  </a:lnTo>
                  <a:lnTo>
                    <a:pt x="631" y="192"/>
                  </a:lnTo>
                  <a:lnTo>
                    <a:pt x="637" y="194"/>
                  </a:lnTo>
                  <a:lnTo>
                    <a:pt x="645" y="198"/>
                  </a:lnTo>
                  <a:lnTo>
                    <a:pt x="648" y="200"/>
                  </a:lnTo>
                  <a:lnTo>
                    <a:pt x="656" y="202"/>
                  </a:lnTo>
                  <a:lnTo>
                    <a:pt x="662" y="205"/>
                  </a:lnTo>
                  <a:lnTo>
                    <a:pt x="667" y="207"/>
                  </a:lnTo>
                  <a:lnTo>
                    <a:pt x="673" y="209"/>
                  </a:lnTo>
                  <a:lnTo>
                    <a:pt x="679" y="211"/>
                  </a:lnTo>
                  <a:lnTo>
                    <a:pt x="684" y="215"/>
                  </a:lnTo>
                  <a:lnTo>
                    <a:pt x="690" y="219"/>
                  </a:lnTo>
                  <a:lnTo>
                    <a:pt x="696" y="221"/>
                  </a:lnTo>
                  <a:lnTo>
                    <a:pt x="700" y="222"/>
                  </a:lnTo>
                  <a:lnTo>
                    <a:pt x="703" y="226"/>
                  </a:lnTo>
                  <a:lnTo>
                    <a:pt x="709" y="230"/>
                  </a:lnTo>
                  <a:lnTo>
                    <a:pt x="715" y="236"/>
                  </a:lnTo>
                  <a:lnTo>
                    <a:pt x="722" y="242"/>
                  </a:lnTo>
                  <a:lnTo>
                    <a:pt x="726" y="247"/>
                  </a:lnTo>
                  <a:lnTo>
                    <a:pt x="730" y="255"/>
                  </a:lnTo>
                  <a:lnTo>
                    <a:pt x="732" y="261"/>
                  </a:lnTo>
                  <a:lnTo>
                    <a:pt x="736" y="266"/>
                  </a:lnTo>
                  <a:lnTo>
                    <a:pt x="738" y="270"/>
                  </a:lnTo>
                  <a:lnTo>
                    <a:pt x="738" y="276"/>
                  </a:lnTo>
                  <a:lnTo>
                    <a:pt x="738" y="280"/>
                  </a:lnTo>
                  <a:lnTo>
                    <a:pt x="740" y="283"/>
                  </a:lnTo>
                  <a:lnTo>
                    <a:pt x="740" y="289"/>
                  </a:lnTo>
                  <a:lnTo>
                    <a:pt x="740" y="293"/>
                  </a:lnTo>
                  <a:lnTo>
                    <a:pt x="738" y="293"/>
                  </a:lnTo>
                  <a:lnTo>
                    <a:pt x="738" y="297"/>
                  </a:lnTo>
                  <a:lnTo>
                    <a:pt x="732" y="304"/>
                  </a:lnTo>
                  <a:lnTo>
                    <a:pt x="726" y="312"/>
                  </a:lnTo>
                  <a:lnTo>
                    <a:pt x="721" y="318"/>
                  </a:lnTo>
                  <a:lnTo>
                    <a:pt x="715" y="321"/>
                  </a:lnTo>
                  <a:lnTo>
                    <a:pt x="709" y="325"/>
                  </a:lnTo>
                  <a:lnTo>
                    <a:pt x="702" y="331"/>
                  </a:lnTo>
                  <a:lnTo>
                    <a:pt x="698" y="333"/>
                  </a:lnTo>
                  <a:lnTo>
                    <a:pt x="692" y="337"/>
                  </a:lnTo>
                  <a:lnTo>
                    <a:pt x="688" y="338"/>
                  </a:lnTo>
                  <a:lnTo>
                    <a:pt x="683" y="340"/>
                  </a:lnTo>
                  <a:lnTo>
                    <a:pt x="677" y="344"/>
                  </a:lnTo>
                  <a:lnTo>
                    <a:pt x="671" y="346"/>
                  </a:lnTo>
                  <a:lnTo>
                    <a:pt x="664" y="348"/>
                  </a:lnTo>
                  <a:lnTo>
                    <a:pt x="658" y="352"/>
                  </a:lnTo>
                  <a:lnTo>
                    <a:pt x="650" y="352"/>
                  </a:lnTo>
                  <a:lnTo>
                    <a:pt x="643" y="354"/>
                  </a:lnTo>
                  <a:lnTo>
                    <a:pt x="635" y="356"/>
                  </a:lnTo>
                  <a:lnTo>
                    <a:pt x="625" y="359"/>
                  </a:lnTo>
                  <a:lnTo>
                    <a:pt x="620" y="359"/>
                  </a:lnTo>
                  <a:lnTo>
                    <a:pt x="616" y="359"/>
                  </a:lnTo>
                  <a:lnTo>
                    <a:pt x="612" y="359"/>
                  </a:lnTo>
                  <a:lnTo>
                    <a:pt x="606" y="361"/>
                  </a:lnTo>
                  <a:lnTo>
                    <a:pt x="603" y="363"/>
                  </a:lnTo>
                  <a:lnTo>
                    <a:pt x="599" y="363"/>
                  </a:lnTo>
                  <a:lnTo>
                    <a:pt x="593" y="365"/>
                  </a:lnTo>
                  <a:lnTo>
                    <a:pt x="589" y="367"/>
                  </a:lnTo>
                  <a:lnTo>
                    <a:pt x="584" y="367"/>
                  </a:lnTo>
                  <a:lnTo>
                    <a:pt x="578" y="367"/>
                  </a:lnTo>
                  <a:lnTo>
                    <a:pt x="572" y="367"/>
                  </a:lnTo>
                  <a:lnTo>
                    <a:pt x="568" y="369"/>
                  </a:lnTo>
                  <a:lnTo>
                    <a:pt x="563" y="369"/>
                  </a:lnTo>
                  <a:lnTo>
                    <a:pt x="557" y="369"/>
                  </a:lnTo>
                  <a:lnTo>
                    <a:pt x="551" y="371"/>
                  </a:lnTo>
                  <a:lnTo>
                    <a:pt x="548" y="371"/>
                  </a:lnTo>
                  <a:lnTo>
                    <a:pt x="542" y="371"/>
                  </a:lnTo>
                  <a:lnTo>
                    <a:pt x="536" y="373"/>
                  </a:lnTo>
                  <a:lnTo>
                    <a:pt x="530" y="373"/>
                  </a:lnTo>
                  <a:lnTo>
                    <a:pt x="525" y="373"/>
                  </a:lnTo>
                  <a:lnTo>
                    <a:pt x="519" y="373"/>
                  </a:lnTo>
                  <a:lnTo>
                    <a:pt x="513" y="375"/>
                  </a:lnTo>
                  <a:lnTo>
                    <a:pt x="508" y="375"/>
                  </a:lnTo>
                  <a:lnTo>
                    <a:pt x="502" y="377"/>
                  </a:lnTo>
                  <a:lnTo>
                    <a:pt x="496" y="377"/>
                  </a:lnTo>
                  <a:lnTo>
                    <a:pt x="490" y="377"/>
                  </a:lnTo>
                  <a:lnTo>
                    <a:pt x="485" y="377"/>
                  </a:lnTo>
                  <a:lnTo>
                    <a:pt x="479" y="377"/>
                  </a:lnTo>
                  <a:lnTo>
                    <a:pt x="473" y="377"/>
                  </a:lnTo>
                  <a:lnTo>
                    <a:pt x="468" y="377"/>
                  </a:lnTo>
                  <a:lnTo>
                    <a:pt x="460" y="377"/>
                  </a:lnTo>
                  <a:lnTo>
                    <a:pt x="456" y="378"/>
                  </a:lnTo>
                  <a:lnTo>
                    <a:pt x="449" y="378"/>
                  </a:lnTo>
                  <a:lnTo>
                    <a:pt x="445" y="378"/>
                  </a:lnTo>
                  <a:lnTo>
                    <a:pt x="437" y="378"/>
                  </a:lnTo>
                  <a:lnTo>
                    <a:pt x="432" y="378"/>
                  </a:lnTo>
                  <a:lnTo>
                    <a:pt x="426" y="378"/>
                  </a:lnTo>
                  <a:lnTo>
                    <a:pt x="420" y="378"/>
                  </a:lnTo>
                  <a:lnTo>
                    <a:pt x="414" y="378"/>
                  </a:lnTo>
                  <a:lnTo>
                    <a:pt x="409" y="378"/>
                  </a:lnTo>
                  <a:lnTo>
                    <a:pt x="403" y="378"/>
                  </a:lnTo>
                  <a:lnTo>
                    <a:pt x="397" y="378"/>
                  </a:lnTo>
                  <a:lnTo>
                    <a:pt x="390" y="378"/>
                  </a:lnTo>
                  <a:lnTo>
                    <a:pt x="384" y="378"/>
                  </a:lnTo>
                  <a:lnTo>
                    <a:pt x="378" y="378"/>
                  </a:lnTo>
                  <a:lnTo>
                    <a:pt x="373" y="378"/>
                  </a:lnTo>
                  <a:lnTo>
                    <a:pt x="367" y="378"/>
                  </a:lnTo>
                  <a:lnTo>
                    <a:pt x="363" y="378"/>
                  </a:lnTo>
                  <a:lnTo>
                    <a:pt x="355" y="377"/>
                  </a:lnTo>
                  <a:lnTo>
                    <a:pt x="350" y="377"/>
                  </a:lnTo>
                  <a:lnTo>
                    <a:pt x="344" y="377"/>
                  </a:lnTo>
                  <a:lnTo>
                    <a:pt x="338" y="377"/>
                  </a:lnTo>
                  <a:lnTo>
                    <a:pt x="333" y="375"/>
                  </a:lnTo>
                  <a:lnTo>
                    <a:pt x="327" y="375"/>
                  </a:lnTo>
                  <a:lnTo>
                    <a:pt x="321" y="375"/>
                  </a:lnTo>
                  <a:lnTo>
                    <a:pt x="317" y="375"/>
                  </a:lnTo>
                  <a:lnTo>
                    <a:pt x="310" y="375"/>
                  </a:lnTo>
                  <a:lnTo>
                    <a:pt x="306" y="373"/>
                  </a:lnTo>
                  <a:lnTo>
                    <a:pt x="298" y="373"/>
                  </a:lnTo>
                  <a:lnTo>
                    <a:pt x="293" y="373"/>
                  </a:lnTo>
                  <a:lnTo>
                    <a:pt x="287" y="373"/>
                  </a:lnTo>
                  <a:lnTo>
                    <a:pt x="281" y="371"/>
                  </a:lnTo>
                  <a:lnTo>
                    <a:pt x="276" y="371"/>
                  </a:lnTo>
                  <a:lnTo>
                    <a:pt x="272" y="371"/>
                  </a:lnTo>
                  <a:lnTo>
                    <a:pt x="264" y="369"/>
                  </a:lnTo>
                  <a:lnTo>
                    <a:pt x="258" y="367"/>
                  </a:lnTo>
                  <a:lnTo>
                    <a:pt x="253" y="367"/>
                  </a:lnTo>
                  <a:lnTo>
                    <a:pt x="249" y="367"/>
                  </a:lnTo>
                  <a:lnTo>
                    <a:pt x="243" y="365"/>
                  </a:lnTo>
                  <a:lnTo>
                    <a:pt x="236" y="365"/>
                  </a:lnTo>
                  <a:lnTo>
                    <a:pt x="232" y="363"/>
                  </a:lnTo>
                  <a:lnTo>
                    <a:pt x="226" y="363"/>
                  </a:lnTo>
                  <a:lnTo>
                    <a:pt x="220" y="361"/>
                  </a:lnTo>
                  <a:lnTo>
                    <a:pt x="215" y="361"/>
                  </a:lnTo>
                  <a:lnTo>
                    <a:pt x="209" y="359"/>
                  </a:lnTo>
                  <a:lnTo>
                    <a:pt x="203" y="359"/>
                  </a:lnTo>
                  <a:lnTo>
                    <a:pt x="198" y="357"/>
                  </a:lnTo>
                  <a:lnTo>
                    <a:pt x="192" y="356"/>
                  </a:lnTo>
                  <a:lnTo>
                    <a:pt x="188" y="356"/>
                  </a:lnTo>
                  <a:lnTo>
                    <a:pt x="182" y="354"/>
                  </a:lnTo>
                  <a:lnTo>
                    <a:pt x="177" y="352"/>
                  </a:lnTo>
                  <a:lnTo>
                    <a:pt x="171" y="352"/>
                  </a:lnTo>
                  <a:lnTo>
                    <a:pt x="165" y="350"/>
                  </a:lnTo>
                  <a:lnTo>
                    <a:pt x="160" y="350"/>
                  </a:lnTo>
                  <a:lnTo>
                    <a:pt x="156" y="348"/>
                  </a:lnTo>
                  <a:lnTo>
                    <a:pt x="150" y="346"/>
                  </a:lnTo>
                  <a:lnTo>
                    <a:pt x="146" y="346"/>
                  </a:lnTo>
                  <a:lnTo>
                    <a:pt x="141" y="346"/>
                  </a:lnTo>
                  <a:lnTo>
                    <a:pt x="137" y="342"/>
                  </a:lnTo>
                  <a:lnTo>
                    <a:pt x="131" y="342"/>
                  </a:lnTo>
                  <a:lnTo>
                    <a:pt x="125" y="340"/>
                  </a:lnTo>
                  <a:lnTo>
                    <a:pt x="122" y="338"/>
                  </a:lnTo>
                  <a:lnTo>
                    <a:pt x="116" y="337"/>
                  </a:lnTo>
                  <a:lnTo>
                    <a:pt x="112" y="337"/>
                  </a:lnTo>
                  <a:lnTo>
                    <a:pt x="106" y="335"/>
                  </a:lnTo>
                  <a:lnTo>
                    <a:pt x="103" y="333"/>
                  </a:lnTo>
                  <a:lnTo>
                    <a:pt x="93" y="331"/>
                  </a:lnTo>
                  <a:lnTo>
                    <a:pt x="85" y="327"/>
                  </a:lnTo>
                  <a:lnTo>
                    <a:pt x="78" y="325"/>
                  </a:lnTo>
                  <a:lnTo>
                    <a:pt x="70" y="321"/>
                  </a:lnTo>
                  <a:lnTo>
                    <a:pt x="63" y="318"/>
                  </a:lnTo>
                  <a:lnTo>
                    <a:pt x="55" y="316"/>
                  </a:lnTo>
                  <a:lnTo>
                    <a:pt x="49" y="312"/>
                  </a:lnTo>
                  <a:lnTo>
                    <a:pt x="44" y="310"/>
                  </a:lnTo>
                  <a:lnTo>
                    <a:pt x="38" y="306"/>
                  </a:lnTo>
                  <a:lnTo>
                    <a:pt x="34" y="304"/>
                  </a:lnTo>
                  <a:lnTo>
                    <a:pt x="28" y="302"/>
                  </a:lnTo>
                  <a:lnTo>
                    <a:pt x="26" y="299"/>
                  </a:lnTo>
                  <a:lnTo>
                    <a:pt x="19" y="293"/>
                  </a:lnTo>
                  <a:lnTo>
                    <a:pt x="13" y="287"/>
                  </a:lnTo>
                  <a:lnTo>
                    <a:pt x="7" y="281"/>
                  </a:lnTo>
                  <a:lnTo>
                    <a:pt x="6" y="278"/>
                  </a:lnTo>
                  <a:lnTo>
                    <a:pt x="4" y="272"/>
                  </a:lnTo>
                  <a:lnTo>
                    <a:pt x="2" y="268"/>
                  </a:lnTo>
                  <a:lnTo>
                    <a:pt x="2" y="262"/>
                  </a:lnTo>
                  <a:lnTo>
                    <a:pt x="2" y="259"/>
                  </a:lnTo>
                  <a:lnTo>
                    <a:pt x="0" y="251"/>
                  </a:lnTo>
                  <a:lnTo>
                    <a:pt x="4" y="245"/>
                  </a:lnTo>
                  <a:lnTo>
                    <a:pt x="4" y="242"/>
                  </a:lnTo>
                  <a:lnTo>
                    <a:pt x="6" y="240"/>
                  </a:lnTo>
                  <a:lnTo>
                    <a:pt x="11" y="232"/>
                  </a:lnTo>
                  <a:lnTo>
                    <a:pt x="17" y="226"/>
                  </a:lnTo>
                  <a:lnTo>
                    <a:pt x="23" y="219"/>
                  </a:lnTo>
                  <a:lnTo>
                    <a:pt x="28" y="213"/>
                  </a:lnTo>
                  <a:lnTo>
                    <a:pt x="34" y="207"/>
                  </a:lnTo>
                  <a:lnTo>
                    <a:pt x="40" y="202"/>
                  </a:lnTo>
                  <a:lnTo>
                    <a:pt x="46" y="198"/>
                  </a:lnTo>
                  <a:lnTo>
                    <a:pt x="53" y="194"/>
                  </a:lnTo>
                  <a:lnTo>
                    <a:pt x="59" y="188"/>
                  </a:lnTo>
                  <a:lnTo>
                    <a:pt x="66" y="184"/>
                  </a:lnTo>
                  <a:lnTo>
                    <a:pt x="70" y="181"/>
                  </a:lnTo>
                  <a:lnTo>
                    <a:pt x="76" y="179"/>
                  </a:lnTo>
                  <a:lnTo>
                    <a:pt x="80" y="177"/>
                  </a:lnTo>
                  <a:lnTo>
                    <a:pt x="85" y="175"/>
                  </a:lnTo>
                  <a:lnTo>
                    <a:pt x="89" y="171"/>
                  </a:lnTo>
                  <a:lnTo>
                    <a:pt x="95" y="169"/>
                  </a:lnTo>
                  <a:lnTo>
                    <a:pt x="101" y="167"/>
                  </a:lnTo>
                  <a:lnTo>
                    <a:pt x="106" y="164"/>
                  </a:lnTo>
                  <a:lnTo>
                    <a:pt x="112" y="162"/>
                  </a:lnTo>
                  <a:lnTo>
                    <a:pt x="120" y="158"/>
                  </a:lnTo>
                  <a:lnTo>
                    <a:pt x="125" y="156"/>
                  </a:lnTo>
                  <a:lnTo>
                    <a:pt x="133" y="154"/>
                  </a:lnTo>
                  <a:lnTo>
                    <a:pt x="236" y="127"/>
                  </a:lnTo>
                  <a:lnTo>
                    <a:pt x="236" y="127"/>
                  </a:lnTo>
                  <a:close/>
                </a:path>
              </a:pathLst>
            </a:custGeom>
            <a:solidFill>
              <a:srgbClr val="2E332E"/>
            </a:solidFill>
            <a:ln w="9525">
              <a:noFill/>
              <a:round/>
              <a:headEnd/>
              <a:tailEnd/>
            </a:ln>
          </p:spPr>
          <p:txBody>
            <a:bodyPr/>
            <a:lstStyle/>
            <a:p>
              <a:endParaRPr lang="en-US"/>
            </a:p>
          </p:txBody>
        </p:sp>
        <p:sp>
          <p:nvSpPr>
            <p:cNvPr id="32786" name="Freeform 18"/>
            <p:cNvSpPr>
              <a:spLocks/>
            </p:cNvSpPr>
            <p:nvPr/>
          </p:nvSpPr>
          <p:spPr bwMode="auto">
            <a:xfrm>
              <a:off x="2508" y="1893"/>
              <a:ext cx="275" cy="161"/>
            </a:xfrm>
            <a:custGeom>
              <a:avLst/>
              <a:gdLst/>
              <a:ahLst/>
              <a:cxnLst>
                <a:cxn ang="0">
                  <a:pos x="219" y="100"/>
                </a:cxn>
                <a:cxn ang="0">
                  <a:pos x="234" y="76"/>
                </a:cxn>
                <a:cxn ang="0">
                  <a:pos x="255" y="41"/>
                </a:cxn>
                <a:cxn ang="0">
                  <a:pos x="281" y="11"/>
                </a:cxn>
                <a:cxn ang="0">
                  <a:pos x="310" y="0"/>
                </a:cxn>
                <a:cxn ang="0">
                  <a:pos x="337" y="13"/>
                </a:cxn>
                <a:cxn ang="0">
                  <a:pos x="356" y="36"/>
                </a:cxn>
                <a:cxn ang="0">
                  <a:pos x="363" y="57"/>
                </a:cxn>
                <a:cxn ang="0">
                  <a:pos x="371" y="78"/>
                </a:cxn>
                <a:cxn ang="0">
                  <a:pos x="373" y="98"/>
                </a:cxn>
                <a:cxn ang="0">
                  <a:pos x="375" y="121"/>
                </a:cxn>
                <a:cxn ang="0">
                  <a:pos x="375" y="144"/>
                </a:cxn>
                <a:cxn ang="0">
                  <a:pos x="373" y="165"/>
                </a:cxn>
                <a:cxn ang="0">
                  <a:pos x="369" y="186"/>
                </a:cxn>
                <a:cxn ang="0">
                  <a:pos x="367" y="205"/>
                </a:cxn>
                <a:cxn ang="0">
                  <a:pos x="261" y="209"/>
                </a:cxn>
                <a:cxn ang="0">
                  <a:pos x="278" y="220"/>
                </a:cxn>
                <a:cxn ang="0">
                  <a:pos x="304" y="235"/>
                </a:cxn>
                <a:cxn ang="0">
                  <a:pos x="325" y="245"/>
                </a:cxn>
                <a:cxn ang="0">
                  <a:pos x="348" y="252"/>
                </a:cxn>
                <a:cxn ang="0">
                  <a:pos x="375" y="262"/>
                </a:cxn>
                <a:cxn ang="0">
                  <a:pos x="407" y="273"/>
                </a:cxn>
                <a:cxn ang="0">
                  <a:pos x="441" y="283"/>
                </a:cxn>
                <a:cxn ang="0">
                  <a:pos x="473" y="294"/>
                </a:cxn>
                <a:cxn ang="0">
                  <a:pos x="504" y="304"/>
                </a:cxn>
                <a:cxn ang="0">
                  <a:pos x="529" y="311"/>
                </a:cxn>
                <a:cxn ang="0">
                  <a:pos x="546" y="317"/>
                </a:cxn>
                <a:cxn ang="0">
                  <a:pos x="542" y="319"/>
                </a:cxn>
                <a:cxn ang="0">
                  <a:pos x="521" y="319"/>
                </a:cxn>
                <a:cxn ang="0">
                  <a:pos x="494" y="319"/>
                </a:cxn>
                <a:cxn ang="0">
                  <a:pos x="473" y="319"/>
                </a:cxn>
                <a:cxn ang="0">
                  <a:pos x="451" y="321"/>
                </a:cxn>
                <a:cxn ang="0">
                  <a:pos x="428" y="321"/>
                </a:cxn>
                <a:cxn ang="0">
                  <a:pos x="401" y="321"/>
                </a:cxn>
                <a:cxn ang="0">
                  <a:pos x="375" y="321"/>
                </a:cxn>
                <a:cxn ang="0">
                  <a:pos x="348" y="321"/>
                </a:cxn>
                <a:cxn ang="0">
                  <a:pos x="321" y="319"/>
                </a:cxn>
                <a:cxn ang="0">
                  <a:pos x="293" y="319"/>
                </a:cxn>
                <a:cxn ang="0">
                  <a:pos x="266" y="317"/>
                </a:cxn>
                <a:cxn ang="0">
                  <a:pos x="242" y="317"/>
                </a:cxn>
                <a:cxn ang="0">
                  <a:pos x="215" y="315"/>
                </a:cxn>
                <a:cxn ang="0">
                  <a:pos x="190" y="309"/>
                </a:cxn>
                <a:cxn ang="0">
                  <a:pos x="165" y="306"/>
                </a:cxn>
                <a:cxn ang="0">
                  <a:pos x="141" y="302"/>
                </a:cxn>
                <a:cxn ang="0">
                  <a:pos x="120" y="296"/>
                </a:cxn>
                <a:cxn ang="0">
                  <a:pos x="99" y="290"/>
                </a:cxn>
                <a:cxn ang="0">
                  <a:pos x="80" y="283"/>
                </a:cxn>
                <a:cxn ang="0">
                  <a:pos x="55" y="273"/>
                </a:cxn>
                <a:cxn ang="0">
                  <a:pos x="27" y="258"/>
                </a:cxn>
                <a:cxn ang="0">
                  <a:pos x="8" y="241"/>
                </a:cxn>
                <a:cxn ang="0">
                  <a:pos x="2" y="209"/>
                </a:cxn>
                <a:cxn ang="0">
                  <a:pos x="23" y="186"/>
                </a:cxn>
                <a:cxn ang="0">
                  <a:pos x="44" y="171"/>
                </a:cxn>
                <a:cxn ang="0">
                  <a:pos x="68" y="157"/>
                </a:cxn>
                <a:cxn ang="0">
                  <a:pos x="95" y="148"/>
                </a:cxn>
                <a:cxn ang="0">
                  <a:pos x="118" y="136"/>
                </a:cxn>
                <a:cxn ang="0">
                  <a:pos x="143" y="129"/>
                </a:cxn>
                <a:cxn ang="0">
                  <a:pos x="213" y="116"/>
                </a:cxn>
              </a:cxnLst>
              <a:rect l="0" t="0" r="r" b="b"/>
              <a:pathLst>
                <a:path w="551" h="321">
                  <a:moveTo>
                    <a:pt x="213" y="116"/>
                  </a:moveTo>
                  <a:lnTo>
                    <a:pt x="213" y="112"/>
                  </a:lnTo>
                  <a:lnTo>
                    <a:pt x="217" y="106"/>
                  </a:lnTo>
                  <a:lnTo>
                    <a:pt x="219" y="100"/>
                  </a:lnTo>
                  <a:lnTo>
                    <a:pt x="221" y="97"/>
                  </a:lnTo>
                  <a:lnTo>
                    <a:pt x="224" y="89"/>
                  </a:lnTo>
                  <a:lnTo>
                    <a:pt x="230" y="83"/>
                  </a:lnTo>
                  <a:lnTo>
                    <a:pt x="234" y="76"/>
                  </a:lnTo>
                  <a:lnTo>
                    <a:pt x="238" y="68"/>
                  </a:lnTo>
                  <a:lnTo>
                    <a:pt x="243" y="58"/>
                  </a:lnTo>
                  <a:lnTo>
                    <a:pt x="249" y="51"/>
                  </a:lnTo>
                  <a:lnTo>
                    <a:pt x="255" y="41"/>
                  </a:lnTo>
                  <a:lnTo>
                    <a:pt x="261" y="36"/>
                  </a:lnTo>
                  <a:lnTo>
                    <a:pt x="268" y="26"/>
                  </a:lnTo>
                  <a:lnTo>
                    <a:pt x="276" y="19"/>
                  </a:lnTo>
                  <a:lnTo>
                    <a:pt x="281" y="11"/>
                  </a:lnTo>
                  <a:lnTo>
                    <a:pt x="287" y="7"/>
                  </a:lnTo>
                  <a:lnTo>
                    <a:pt x="295" y="3"/>
                  </a:lnTo>
                  <a:lnTo>
                    <a:pt x="302" y="1"/>
                  </a:lnTo>
                  <a:lnTo>
                    <a:pt x="310" y="0"/>
                  </a:lnTo>
                  <a:lnTo>
                    <a:pt x="316" y="1"/>
                  </a:lnTo>
                  <a:lnTo>
                    <a:pt x="323" y="3"/>
                  </a:lnTo>
                  <a:lnTo>
                    <a:pt x="331" y="7"/>
                  </a:lnTo>
                  <a:lnTo>
                    <a:pt x="337" y="13"/>
                  </a:lnTo>
                  <a:lnTo>
                    <a:pt x="342" y="19"/>
                  </a:lnTo>
                  <a:lnTo>
                    <a:pt x="348" y="24"/>
                  </a:lnTo>
                  <a:lnTo>
                    <a:pt x="354" y="34"/>
                  </a:lnTo>
                  <a:lnTo>
                    <a:pt x="356" y="36"/>
                  </a:lnTo>
                  <a:lnTo>
                    <a:pt x="357" y="41"/>
                  </a:lnTo>
                  <a:lnTo>
                    <a:pt x="359" y="45"/>
                  </a:lnTo>
                  <a:lnTo>
                    <a:pt x="361" y="51"/>
                  </a:lnTo>
                  <a:lnTo>
                    <a:pt x="363" y="57"/>
                  </a:lnTo>
                  <a:lnTo>
                    <a:pt x="365" y="60"/>
                  </a:lnTo>
                  <a:lnTo>
                    <a:pt x="367" y="66"/>
                  </a:lnTo>
                  <a:lnTo>
                    <a:pt x="369" y="72"/>
                  </a:lnTo>
                  <a:lnTo>
                    <a:pt x="371" y="78"/>
                  </a:lnTo>
                  <a:lnTo>
                    <a:pt x="371" y="81"/>
                  </a:lnTo>
                  <a:lnTo>
                    <a:pt x="373" y="87"/>
                  </a:lnTo>
                  <a:lnTo>
                    <a:pt x="373" y="93"/>
                  </a:lnTo>
                  <a:lnTo>
                    <a:pt x="373" y="98"/>
                  </a:lnTo>
                  <a:lnTo>
                    <a:pt x="375" y="106"/>
                  </a:lnTo>
                  <a:lnTo>
                    <a:pt x="375" y="110"/>
                  </a:lnTo>
                  <a:lnTo>
                    <a:pt x="375" y="117"/>
                  </a:lnTo>
                  <a:lnTo>
                    <a:pt x="375" y="121"/>
                  </a:lnTo>
                  <a:lnTo>
                    <a:pt x="375" y="127"/>
                  </a:lnTo>
                  <a:lnTo>
                    <a:pt x="375" y="133"/>
                  </a:lnTo>
                  <a:lnTo>
                    <a:pt x="375" y="140"/>
                  </a:lnTo>
                  <a:lnTo>
                    <a:pt x="375" y="144"/>
                  </a:lnTo>
                  <a:lnTo>
                    <a:pt x="375" y="150"/>
                  </a:lnTo>
                  <a:lnTo>
                    <a:pt x="375" y="155"/>
                  </a:lnTo>
                  <a:lnTo>
                    <a:pt x="375" y="161"/>
                  </a:lnTo>
                  <a:lnTo>
                    <a:pt x="373" y="165"/>
                  </a:lnTo>
                  <a:lnTo>
                    <a:pt x="373" y="171"/>
                  </a:lnTo>
                  <a:lnTo>
                    <a:pt x="371" y="174"/>
                  </a:lnTo>
                  <a:lnTo>
                    <a:pt x="371" y="178"/>
                  </a:lnTo>
                  <a:lnTo>
                    <a:pt x="369" y="186"/>
                  </a:lnTo>
                  <a:lnTo>
                    <a:pt x="369" y="193"/>
                  </a:lnTo>
                  <a:lnTo>
                    <a:pt x="369" y="199"/>
                  </a:lnTo>
                  <a:lnTo>
                    <a:pt x="367" y="203"/>
                  </a:lnTo>
                  <a:lnTo>
                    <a:pt x="367" y="205"/>
                  </a:lnTo>
                  <a:lnTo>
                    <a:pt x="367" y="207"/>
                  </a:lnTo>
                  <a:lnTo>
                    <a:pt x="257" y="205"/>
                  </a:lnTo>
                  <a:lnTo>
                    <a:pt x="257" y="205"/>
                  </a:lnTo>
                  <a:lnTo>
                    <a:pt x="261" y="209"/>
                  </a:lnTo>
                  <a:lnTo>
                    <a:pt x="264" y="211"/>
                  </a:lnTo>
                  <a:lnTo>
                    <a:pt x="266" y="213"/>
                  </a:lnTo>
                  <a:lnTo>
                    <a:pt x="270" y="216"/>
                  </a:lnTo>
                  <a:lnTo>
                    <a:pt x="278" y="220"/>
                  </a:lnTo>
                  <a:lnTo>
                    <a:pt x="281" y="224"/>
                  </a:lnTo>
                  <a:lnTo>
                    <a:pt x="289" y="228"/>
                  </a:lnTo>
                  <a:lnTo>
                    <a:pt x="295" y="232"/>
                  </a:lnTo>
                  <a:lnTo>
                    <a:pt x="304" y="235"/>
                  </a:lnTo>
                  <a:lnTo>
                    <a:pt x="308" y="237"/>
                  </a:lnTo>
                  <a:lnTo>
                    <a:pt x="314" y="239"/>
                  </a:lnTo>
                  <a:lnTo>
                    <a:pt x="319" y="241"/>
                  </a:lnTo>
                  <a:lnTo>
                    <a:pt x="325" y="245"/>
                  </a:lnTo>
                  <a:lnTo>
                    <a:pt x="329" y="247"/>
                  </a:lnTo>
                  <a:lnTo>
                    <a:pt x="335" y="249"/>
                  </a:lnTo>
                  <a:lnTo>
                    <a:pt x="340" y="251"/>
                  </a:lnTo>
                  <a:lnTo>
                    <a:pt x="348" y="252"/>
                  </a:lnTo>
                  <a:lnTo>
                    <a:pt x="354" y="254"/>
                  </a:lnTo>
                  <a:lnTo>
                    <a:pt x="359" y="256"/>
                  </a:lnTo>
                  <a:lnTo>
                    <a:pt x="367" y="260"/>
                  </a:lnTo>
                  <a:lnTo>
                    <a:pt x="375" y="262"/>
                  </a:lnTo>
                  <a:lnTo>
                    <a:pt x="382" y="264"/>
                  </a:lnTo>
                  <a:lnTo>
                    <a:pt x="390" y="268"/>
                  </a:lnTo>
                  <a:lnTo>
                    <a:pt x="397" y="270"/>
                  </a:lnTo>
                  <a:lnTo>
                    <a:pt x="407" y="273"/>
                  </a:lnTo>
                  <a:lnTo>
                    <a:pt x="415" y="275"/>
                  </a:lnTo>
                  <a:lnTo>
                    <a:pt x="424" y="277"/>
                  </a:lnTo>
                  <a:lnTo>
                    <a:pt x="432" y="281"/>
                  </a:lnTo>
                  <a:lnTo>
                    <a:pt x="441" y="283"/>
                  </a:lnTo>
                  <a:lnTo>
                    <a:pt x="449" y="287"/>
                  </a:lnTo>
                  <a:lnTo>
                    <a:pt x="458" y="289"/>
                  </a:lnTo>
                  <a:lnTo>
                    <a:pt x="466" y="290"/>
                  </a:lnTo>
                  <a:lnTo>
                    <a:pt x="473" y="294"/>
                  </a:lnTo>
                  <a:lnTo>
                    <a:pt x="481" y="296"/>
                  </a:lnTo>
                  <a:lnTo>
                    <a:pt x="489" y="298"/>
                  </a:lnTo>
                  <a:lnTo>
                    <a:pt x="496" y="302"/>
                  </a:lnTo>
                  <a:lnTo>
                    <a:pt x="504" y="304"/>
                  </a:lnTo>
                  <a:lnTo>
                    <a:pt x="510" y="306"/>
                  </a:lnTo>
                  <a:lnTo>
                    <a:pt x="515" y="308"/>
                  </a:lnTo>
                  <a:lnTo>
                    <a:pt x="521" y="309"/>
                  </a:lnTo>
                  <a:lnTo>
                    <a:pt x="529" y="311"/>
                  </a:lnTo>
                  <a:lnTo>
                    <a:pt x="532" y="311"/>
                  </a:lnTo>
                  <a:lnTo>
                    <a:pt x="538" y="313"/>
                  </a:lnTo>
                  <a:lnTo>
                    <a:pt x="542" y="315"/>
                  </a:lnTo>
                  <a:lnTo>
                    <a:pt x="546" y="317"/>
                  </a:lnTo>
                  <a:lnTo>
                    <a:pt x="550" y="317"/>
                  </a:lnTo>
                  <a:lnTo>
                    <a:pt x="551" y="319"/>
                  </a:lnTo>
                  <a:lnTo>
                    <a:pt x="550" y="319"/>
                  </a:lnTo>
                  <a:lnTo>
                    <a:pt x="542" y="319"/>
                  </a:lnTo>
                  <a:lnTo>
                    <a:pt x="538" y="319"/>
                  </a:lnTo>
                  <a:lnTo>
                    <a:pt x="532" y="319"/>
                  </a:lnTo>
                  <a:lnTo>
                    <a:pt x="527" y="319"/>
                  </a:lnTo>
                  <a:lnTo>
                    <a:pt x="521" y="319"/>
                  </a:lnTo>
                  <a:lnTo>
                    <a:pt x="512" y="319"/>
                  </a:lnTo>
                  <a:lnTo>
                    <a:pt x="504" y="319"/>
                  </a:lnTo>
                  <a:lnTo>
                    <a:pt x="498" y="319"/>
                  </a:lnTo>
                  <a:lnTo>
                    <a:pt x="494" y="319"/>
                  </a:lnTo>
                  <a:lnTo>
                    <a:pt x="489" y="319"/>
                  </a:lnTo>
                  <a:lnTo>
                    <a:pt x="485" y="319"/>
                  </a:lnTo>
                  <a:lnTo>
                    <a:pt x="479" y="319"/>
                  </a:lnTo>
                  <a:lnTo>
                    <a:pt x="473" y="319"/>
                  </a:lnTo>
                  <a:lnTo>
                    <a:pt x="468" y="319"/>
                  </a:lnTo>
                  <a:lnTo>
                    <a:pt x="464" y="321"/>
                  </a:lnTo>
                  <a:lnTo>
                    <a:pt x="458" y="321"/>
                  </a:lnTo>
                  <a:lnTo>
                    <a:pt x="451" y="321"/>
                  </a:lnTo>
                  <a:lnTo>
                    <a:pt x="445" y="321"/>
                  </a:lnTo>
                  <a:lnTo>
                    <a:pt x="441" y="321"/>
                  </a:lnTo>
                  <a:lnTo>
                    <a:pt x="434" y="321"/>
                  </a:lnTo>
                  <a:lnTo>
                    <a:pt x="428" y="321"/>
                  </a:lnTo>
                  <a:lnTo>
                    <a:pt x="420" y="321"/>
                  </a:lnTo>
                  <a:lnTo>
                    <a:pt x="415" y="321"/>
                  </a:lnTo>
                  <a:lnTo>
                    <a:pt x="409" y="321"/>
                  </a:lnTo>
                  <a:lnTo>
                    <a:pt x="401" y="321"/>
                  </a:lnTo>
                  <a:lnTo>
                    <a:pt x="396" y="321"/>
                  </a:lnTo>
                  <a:lnTo>
                    <a:pt x="388" y="321"/>
                  </a:lnTo>
                  <a:lnTo>
                    <a:pt x="382" y="321"/>
                  </a:lnTo>
                  <a:lnTo>
                    <a:pt x="375" y="321"/>
                  </a:lnTo>
                  <a:lnTo>
                    <a:pt x="367" y="321"/>
                  </a:lnTo>
                  <a:lnTo>
                    <a:pt x="361" y="321"/>
                  </a:lnTo>
                  <a:lnTo>
                    <a:pt x="354" y="321"/>
                  </a:lnTo>
                  <a:lnTo>
                    <a:pt x="348" y="321"/>
                  </a:lnTo>
                  <a:lnTo>
                    <a:pt x="340" y="321"/>
                  </a:lnTo>
                  <a:lnTo>
                    <a:pt x="335" y="321"/>
                  </a:lnTo>
                  <a:lnTo>
                    <a:pt x="327" y="319"/>
                  </a:lnTo>
                  <a:lnTo>
                    <a:pt x="321" y="319"/>
                  </a:lnTo>
                  <a:lnTo>
                    <a:pt x="314" y="319"/>
                  </a:lnTo>
                  <a:lnTo>
                    <a:pt x="308" y="319"/>
                  </a:lnTo>
                  <a:lnTo>
                    <a:pt x="300" y="319"/>
                  </a:lnTo>
                  <a:lnTo>
                    <a:pt x="293" y="319"/>
                  </a:lnTo>
                  <a:lnTo>
                    <a:pt x="287" y="319"/>
                  </a:lnTo>
                  <a:lnTo>
                    <a:pt x="280" y="319"/>
                  </a:lnTo>
                  <a:lnTo>
                    <a:pt x="272" y="317"/>
                  </a:lnTo>
                  <a:lnTo>
                    <a:pt x="266" y="317"/>
                  </a:lnTo>
                  <a:lnTo>
                    <a:pt x="259" y="317"/>
                  </a:lnTo>
                  <a:lnTo>
                    <a:pt x="253" y="317"/>
                  </a:lnTo>
                  <a:lnTo>
                    <a:pt x="247" y="317"/>
                  </a:lnTo>
                  <a:lnTo>
                    <a:pt x="242" y="317"/>
                  </a:lnTo>
                  <a:lnTo>
                    <a:pt x="234" y="317"/>
                  </a:lnTo>
                  <a:lnTo>
                    <a:pt x="228" y="317"/>
                  </a:lnTo>
                  <a:lnTo>
                    <a:pt x="221" y="315"/>
                  </a:lnTo>
                  <a:lnTo>
                    <a:pt x="215" y="315"/>
                  </a:lnTo>
                  <a:lnTo>
                    <a:pt x="207" y="313"/>
                  </a:lnTo>
                  <a:lnTo>
                    <a:pt x="202" y="313"/>
                  </a:lnTo>
                  <a:lnTo>
                    <a:pt x="196" y="311"/>
                  </a:lnTo>
                  <a:lnTo>
                    <a:pt x="190" y="309"/>
                  </a:lnTo>
                  <a:lnTo>
                    <a:pt x="183" y="309"/>
                  </a:lnTo>
                  <a:lnTo>
                    <a:pt x="177" y="309"/>
                  </a:lnTo>
                  <a:lnTo>
                    <a:pt x="171" y="308"/>
                  </a:lnTo>
                  <a:lnTo>
                    <a:pt x="165" y="306"/>
                  </a:lnTo>
                  <a:lnTo>
                    <a:pt x="160" y="304"/>
                  </a:lnTo>
                  <a:lnTo>
                    <a:pt x="152" y="304"/>
                  </a:lnTo>
                  <a:lnTo>
                    <a:pt x="146" y="302"/>
                  </a:lnTo>
                  <a:lnTo>
                    <a:pt x="141" y="302"/>
                  </a:lnTo>
                  <a:lnTo>
                    <a:pt x="137" y="300"/>
                  </a:lnTo>
                  <a:lnTo>
                    <a:pt x="131" y="300"/>
                  </a:lnTo>
                  <a:lnTo>
                    <a:pt x="126" y="298"/>
                  </a:lnTo>
                  <a:lnTo>
                    <a:pt x="120" y="296"/>
                  </a:lnTo>
                  <a:lnTo>
                    <a:pt x="114" y="294"/>
                  </a:lnTo>
                  <a:lnTo>
                    <a:pt x="110" y="294"/>
                  </a:lnTo>
                  <a:lnTo>
                    <a:pt x="105" y="292"/>
                  </a:lnTo>
                  <a:lnTo>
                    <a:pt x="99" y="290"/>
                  </a:lnTo>
                  <a:lnTo>
                    <a:pt x="95" y="289"/>
                  </a:lnTo>
                  <a:lnTo>
                    <a:pt x="89" y="289"/>
                  </a:lnTo>
                  <a:lnTo>
                    <a:pt x="84" y="285"/>
                  </a:lnTo>
                  <a:lnTo>
                    <a:pt x="80" y="283"/>
                  </a:lnTo>
                  <a:lnTo>
                    <a:pt x="76" y="281"/>
                  </a:lnTo>
                  <a:lnTo>
                    <a:pt x="70" y="281"/>
                  </a:lnTo>
                  <a:lnTo>
                    <a:pt x="63" y="277"/>
                  </a:lnTo>
                  <a:lnTo>
                    <a:pt x="55" y="273"/>
                  </a:lnTo>
                  <a:lnTo>
                    <a:pt x="48" y="270"/>
                  </a:lnTo>
                  <a:lnTo>
                    <a:pt x="40" y="266"/>
                  </a:lnTo>
                  <a:lnTo>
                    <a:pt x="32" y="260"/>
                  </a:lnTo>
                  <a:lnTo>
                    <a:pt x="27" y="258"/>
                  </a:lnTo>
                  <a:lnTo>
                    <a:pt x="21" y="252"/>
                  </a:lnTo>
                  <a:lnTo>
                    <a:pt x="15" y="249"/>
                  </a:lnTo>
                  <a:lnTo>
                    <a:pt x="11" y="245"/>
                  </a:lnTo>
                  <a:lnTo>
                    <a:pt x="8" y="241"/>
                  </a:lnTo>
                  <a:lnTo>
                    <a:pt x="2" y="233"/>
                  </a:lnTo>
                  <a:lnTo>
                    <a:pt x="0" y="226"/>
                  </a:lnTo>
                  <a:lnTo>
                    <a:pt x="0" y="216"/>
                  </a:lnTo>
                  <a:lnTo>
                    <a:pt x="2" y="209"/>
                  </a:lnTo>
                  <a:lnTo>
                    <a:pt x="6" y="201"/>
                  </a:lnTo>
                  <a:lnTo>
                    <a:pt x="13" y="193"/>
                  </a:lnTo>
                  <a:lnTo>
                    <a:pt x="17" y="190"/>
                  </a:lnTo>
                  <a:lnTo>
                    <a:pt x="23" y="186"/>
                  </a:lnTo>
                  <a:lnTo>
                    <a:pt x="27" y="182"/>
                  </a:lnTo>
                  <a:lnTo>
                    <a:pt x="32" y="178"/>
                  </a:lnTo>
                  <a:lnTo>
                    <a:pt x="38" y="174"/>
                  </a:lnTo>
                  <a:lnTo>
                    <a:pt x="44" y="171"/>
                  </a:lnTo>
                  <a:lnTo>
                    <a:pt x="49" y="167"/>
                  </a:lnTo>
                  <a:lnTo>
                    <a:pt x="57" y="165"/>
                  </a:lnTo>
                  <a:lnTo>
                    <a:pt x="63" y="161"/>
                  </a:lnTo>
                  <a:lnTo>
                    <a:pt x="68" y="157"/>
                  </a:lnTo>
                  <a:lnTo>
                    <a:pt x="76" y="155"/>
                  </a:lnTo>
                  <a:lnTo>
                    <a:pt x="84" y="154"/>
                  </a:lnTo>
                  <a:lnTo>
                    <a:pt x="89" y="150"/>
                  </a:lnTo>
                  <a:lnTo>
                    <a:pt x="95" y="148"/>
                  </a:lnTo>
                  <a:lnTo>
                    <a:pt x="101" y="144"/>
                  </a:lnTo>
                  <a:lnTo>
                    <a:pt x="106" y="142"/>
                  </a:lnTo>
                  <a:lnTo>
                    <a:pt x="112" y="140"/>
                  </a:lnTo>
                  <a:lnTo>
                    <a:pt x="118" y="136"/>
                  </a:lnTo>
                  <a:lnTo>
                    <a:pt x="124" y="135"/>
                  </a:lnTo>
                  <a:lnTo>
                    <a:pt x="127" y="135"/>
                  </a:lnTo>
                  <a:lnTo>
                    <a:pt x="135" y="131"/>
                  </a:lnTo>
                  <a:lnTo>
                    <a:pt x="143" y="129"/>
                  </a:lnTo>
                  <a:lnTo>
                    <a:pt x="146" y="129"/>
                  </a:lnTo>
                  <a:lnTo>
                    <a:pt x="148" y="129"/>
                  </a:lnTo>
                  <a:lnTo>
                    <a:pt x="213" y="116"/>
                  </a:lnTo>
                  <a:lnTo>
                    <a:pt x="213" y="116"/>
                  </a:lnTo>
                  <a:close/>
                </a:path>
              </a:pathLst>
            </a:custGeom>
            <a:solidFill>
              <a:srgbClr val="DBB84D"/>
            </a:solidFill>
            <a:ln w="9525">
              <a:noFill/>
              <a:round/>
              <a:headEnd/>
              <a:tailEnd/>
            </a:ln>
          </p:spPr>
          <p:txBody>
            <a:bodyPr/>
            <a:lstStyle/>
            <a:p>
              <a:endParaRPr lang="en-US"/>
            </a:p>
          </p:txBody>
        </p:sp>
        <p:sp>
          <p:nvSpPr>
            <p:cNvPr id="32787" name="Freeform 19"/>
            <p:cNvSpPr>
              <a:spLocks/>
            </p:cNvSpPr>
            <p:nvPr/>
          </p:nvSpPr>
          <p:spPr bwMode="auto">
            <a:xfrm>
              <a:off x="2624" y="2077"/>
              <a:ext cx="90" cy="93"/>
            </a:xfrm>
            <a:custGeom>
              <a:avLst/>
              <a:gdLst/>
              <a:ahLst/>
              <a:cxnLst>
                <a:cxn ang="0">
                  <a:pos x="2" y="0"/>
                </a:cxn>
                <a:cxn ang="0">
                  <a:pos x="99" y="26"/>
                </a:cxn>
                <a:cxn ang="0">
                  <a:pos x="169" y="17"/>
                </a:cxn>
                <a:cxn ang="0">
                  <a:pos x="179" y="97"/>
                </a:cxn>
                <a:cxn ang="0">
                  <a:pos x="141" y="98"/>
                </a:cxn>
                <a:cxn ang="0">
                  <a:pos x="114" y="186"/>
                </a:cxn>
                <a:cxn ang="0">
                  <a:pos x="112" y="186"/>
                </a:cxn>
                <a:cxn ang="0">
                  <a:pos x="110" y="184"/>
                </a:cxn>
                <a:cxn ang="0">
                  <a:pos x="106" y="182"/>
                </a:cxn>
                <a:cxn ang="0">
                  <a:pos x="103" y="180"/>
                </a:cxn>
                <a:cxn ang="0">
                  <a:pos x="97" y="176"/>
                </a:cxn>
                <a:cxn ang="0">
                  <a:pos x="93" y="174"/>
                </a:cxn>
                <a:cxn ang="0">
                  <a:pos x="85" y="169"/>
                </a:cxn>
                <a:cxn ang="0">
                  <a:pos x="78" y="165"/>
                </a:cxn>
                <a:cxn ang="0">
                  <a:pos x="70" y="159"/>
                </a:cxn>
                <a:cxn ang="0">
                  <a:pos x="63" y="154"/>
                </a:cxn>
                <a:cxn ang="0">
                  <a:pos x="55" y="148"/>
                </a:cxn>
                <a:cxn ang="0">
                  <a:pos x="47" y="140"/>
                </a:cxn>
                <a:cxn ang="0">
                  <a:pos x="40" y="133"/>
                </a:cxn>
                <a:cxn ang="0">
                  <a:pos x="32" y="125"/>
                </a:cxn>
                <a:cxn ang="0">
                  <a:pos x="27" y="117"/>
                </a:cxn>
                <a:cxn ang="0">
                  <a:pos x="21" y="110"/>
                </a:cxn>
                <a:cxn ang="0">
                  <a:pos x="17" y="104"/>
                </a:cxn>
                <a:cxn ang="0">
                  <a:pos x="15" y="98"/>
                </a:cxn>
                <a:cxn ang="0">
                  <a:pos x="13" y="95"/>
                </a:cxn>
                <a:cxn ang="0">
                  <a:pos x="11" y="91"/>
                </a:cxn>
                <a:cxn ang="0">
                  <a:pos x="9" y="85"/>
                </a:cxn>
                <a:cxn ang="0">
                  <a:pos x="8" y="81"/>
                </a:cxn>
                <a:cxn ang="0">
                  <a:pos x="6" y="76"/>
                </a:cxn>
                <a:cxn ang="0">
                  <a:pos x="6" y="72"/>
                </a:cxn>
                <a:cxn ang="0">
                  <a:pos x="4" y="66"/>
                </a:cxn>
                <a:cxn ang="0">
                  <a:pos x="4" y="62"/>
                </a:cxn>
                <a:cxn ang="0">
                  <a:pos x="2" y="57"/>
                </a:cxn>
                <a:cxn ang="0">
                  <a:pos x="2" y="53"/>
                </a:cxn>
                <a:cxn ang="0">
                  <a:pos x="2" y="45"/>
                </a:cxn>
                <a:cxn ang="0">
                  <a:pos x="2" y="38"/>
                </a:cxn>
                <a:cxn ang="0">
                  <a:pos x="0" y="28"/>
                </a:cxn>
                <a:cxn ang="0">
                  <a:pos x="0" y="22"/>
                </a:cxn>
                <a:cxn ang="0">
                  <a:pos x="0" y="15"/>
                </a:cxn>
                <a:cxn ang="0">
                  <a:pos x="2" y="11"/>
                </a:cxn>
                <a:cxn ang="0">
                  <a:pos x="2" y="5"/>
                </a:cxn>
                <a:cxn ang="0">
                  <a:pos x="2" y="3"/>
                </a:cxn>
                <a:cxn ang="0">
                  <a:pos x="2" y="0"/>
                </a:cxn>
                <a:cxn ang="0">
                  <a:pos x="2" y="0"/>
                </a:cxn>
                <a:cxn ang="0">
                  <a:pos x="2" y="0"/>
                </a:cxn>
              </a:cxnLst>
              <a:rect l="0" t="0" r="r" b="b"/>
              <a:pathLst>
                <a:path w="179" h="186">
                  <a:moveTo>
                    <a:pt x="2" y="0"/>
                  </a:moveTo>
                  <a:lnTo>
                    <a:pt x="99" y="26"/>
                  </a:lnTo>
                  <a:lnTo>
                    <a:pt x="169" y="17"/>
                  </a:lnTo>
                  <a:lnTo>
                    <a:pt x="179" y="97"/>
                  </a:lnTo>
                  <a:lnTo>
                    <a:pt x="141" y="98"/>
                  </a:lnTo>
                  <a:lnTo>
                    <a:pt x="114" y="186"/>
                  </a:lnTo>
                  <a:lnTo>
                    <a:pt x="112" y="186"/>
                  </a:lnTo>
                  <a:lnTo>
                    <a:pt x="110" y="184"/>
                  </a:lnTo>
                  <a:lnTo>
                    <a:pt x="106" y="182"/>
                  </a:lnTo>
                  <a:lnTo>
                    <a:pt x="103" y="180"/>
                  </a:lnTo>
                  <a:lnTo>
                    <a:pt x="97" y="176"/>
                  </a:lnTo>
                  <a:lnTo>
                    <a:pt x="93" y="174"/>
                  </a:lnTo>
                  <a:lnTo>
                    <a:pt x="85" y="169"/>
                  </a:lnTo>
                  <a:lnTo>
                    <a:pt x="78" y="165"/>
                  </a:lnTo>
                  <a:lnTo>
                    <a:pt x="70" y="159"/>
                  </a:lnTo>
                  <a:lnTo>
                    <a:pt x="63" y="154"/>
                  </a:lnTo>
                  <a:lnTo>
                    <a:pt x="55" y="148"/>
                  </a:lnTo>
                  <a:lnTo>
                    <a:pt x="47" y="140"/>
                  </a:lnTo>
                  <a:lnTo>
                    <a:pt x="40" y="133"/>
                  </a:lnTo>
                  <a:lnTo>
                    <a:pt x="32" y="125"/>
                  </a:lnTo>
                  <a:lnTo>
                    <a:pt x="27" y="117"/>
                  </a:lnTo>
                  <a:lnTo>
                    <a:pt x="21" y="110"/>
                  </a:lnTo>
                  <a:lnTo>
                    <a:pt x="17" y="104"/>
                  </a:lnTo>
                  <a:lnTo>
                    <a:pt x="15" y="98"/>
                  </a:lnTo>
                  <a:lnTo>
                    <a:pt x="13" y="95"/>
                  </a:lnTo>
                  <a:lnTo>
                    <a:pt x="11" y="91"/>
                  </a:lnTo>
                  <a:lnTo>
                    <a:pt x="9" y="85"/>
                  </a:lnTo>
                  <a:lnTo>
                    <a:pt x="8" y="81"/>
                  </a:lnTo>
                  <a:lnTo>
                    <a:pt x="6" y="76"/>
                  </a:lnTo>
                  <a:lnTo>
                    <a:pt x="6" y="72"/>
                  </a:lnTo>
                  <a:lnTo>
                    <a:pt x="4" y="66"/>
                  </a:lnTo>
                  <a:lnTo>
                    <a:pt x="4" y="62"/>
                  </a:lnTo>
                  <a:lnTo>
                    <a:pt x="2" y="57"/>
                  </a:lnTo>
                  <a:lnTo>
                    <a:pt x="2" y="53"/>
                  </a:lnTo>
                  <a:lnTo>
                    <a:pt x="2" y="45"/>
                  </a:lnTo>
                  <a:lnTo>
                    <a:pt x="2" y="38"/>
                  </a:lnTo>
                  <a:lnTo>
                    <a:pt x="0" y="28"/>
                  </a:lnTo>
                  <a:lnTo>
                    <a:pt x="0" y="22"/>
                  </a:lnTo>
                  <a:lnTo>
                    <a:pt x="0" y="15"/>
                  </a:lnTo>
                  <a:lnTo>
                    <a:pt x="2" y="11"/>
                  </a:lnTo>
                  <a:lnTo>
                    <a:pt x="2" y="5"/>
                  </a:lnTo>
                  <a:lnTo>
                    <a:pt x="2" y="3"/>
                  </a:lnTo>
                  <a:lnTo>
                    <a:pt x="2" y="0"/>
                  </a:lnTo>
                  <a:lnTo>
                    <a:pt x="2" y="0"/>
                  </a:lnTo>
                  <a:lnTo>
                    <a:pt x="2" y="0"/>
                  </a:lnTo>
                  <a:close/>
                </a:path>
              </a:pathLst>
            </a:custGeom>
            <a:solidFill>
              <a:srgbClr val="FF8057"/>
            </a:solidFill>
            <a:ln w="9525">
              <a:noFill/>
              <a:round/>
              <a:headEnd/>
              <a:tailEnd/>
            </a:ln>
          </p:spPr>
          <p:txBody>
            <a:bodyPr/>
            <a:lstStyle/>
            <a:p>
              <a:endParaRPr lang="en-US"/>
            </a:p>
          </p:txBody>
        </p:sp>
        <p:sp>
          <p:nvSpPr>
            <p:cNvPr id="32788" name="Freeform 20"/>
            <p:cNvSpPr>
              <a:spLocks/>
            </p:cNvSpPr>
            <p:nvPr/>
          </p:nvSpPr>
          <p:spPr bwMode="auto">
            <a:xfrm>
              <a:off x="2430" y="2140"/>
              <a:ext cx="160" cy="282"/>
            </a:xfrm>
            <a:custGeom>
              <a:avLst/>
              <a:gdLst/>
              <a:ahLst/>
              <a:cxnLst>
                <a:cxn ang="0">
                  <a:pos x="114" y="555"/>
                </a:cxn>
                <a:cxn ang="0">
                  <a:pos x="106" y="538"/>
                </a:cxn>
                <a:cxn ang="0">
                  <a:pos x="99" y="515"/>
                </a:cxn>
                <a:cxn ang="0">
                  <a:pos x="95" y="500"/>
                </a:cxn>
                <a:cxn ang="0">
                  <a:pos x="91" y="485"/>
                </a:cxn>
                <a:cxn ang="0">
                  <a:pos x="89" y="466"/>
                </a:cxn>
                <a:cxn ang="0">
                  <a:pos x="89" y="447"/>
                </a:cxn>
                <a:cxn ang="0">
                  <a:pos x="89" y="424"/>
                </a:cxn>
                <a:cxn ang="0">
                  <a:pos x="93" y="399"/>
                </a:cxn>
                <a:cxn ang="0">
                  <a:pos x="95" y="376"/>
                </a:cxn>
                <a:cxn ang="0">
                  <a:pos x="99" y="352"/>
                </a:cxn>
                <a:cxn ang="0">
                  <a:pos x="103" y="329"/>
                </a:cxn>
                <a:cxn ang="0">
                  <a:pos x="108" y="308"/>
                </a:cxn>
                <a:cxn ang="0">
                  <a:pos x="112" y="289"/>
                </a:cxn>
                <a:cxn ang="0">
                  <a:pos x="118" y="276"/>
                </a:cxn>
                <a:cxn ang="0">
                  <a:pos x="122" y="259"/>
                </a:cxn>
                <a:cxn ang="0">
                  <a:pos x="190" y="329"/>
                </a:cxn>
                <a:cxn ang="0">
                  <a:pos x="196" y="314"/>
                </a:cxn>
                <a:cxn ang="0">
                  <a:pos x="202" y="293"/>
                </a:cxn>
                <a:cxn ang="0">
                  <a:pos x="203" y="266"/>
                </a:cxn>
                <a:cxn ang="0">
                  <a:pos x="203" y="251"/>
                </a:cxn>
                <a:cxn ang="0">
                  <a:pos x="202" y="236"/>
                </a:cxn>
                <a:cxn ang="0">
                  <a:pos x="200" y="219"/>
                </a:cxn>
                <a:cxn ang="0">
                  <a:pos x="194" y="201"/>
                </a:cxn>
                <a:cxn ang="0">
                  <a:pos x="188" y="182"/>
                </a:cxn>
                <a:cxn ang="0">
                  <a:pos x="181" y="165"/>
                </a:cxn>
                <a:cxn ang="0">
                  <a:pos x="173" y="148"/>
                </a:cxn>
                <a:cxn ang="0">
                  <a:pos x="167" y="133"/>
                </a:cxn>
                <a:cxn ang="0">
                  <a:pos x="160" y="118"/>
                </a:cxn>
                <a:cxn ang="0">
                  <a:pos x="150" y="99"/>
                </a:cxn>
                <a:cxn ang="0">
                  <a:pos x="144" y="87"/>
                </a:cxn>
                <a:cxn ang="0">
                  <a:pos x="299" y="0"/>
                </a:cxn>
                <a:cxn ang="0">
                  <a:pos x="106" y="63"/>
                </a:cxn>
                <a:cxn ang="0">
                  <a:pos x="99" y="76"/>
                </a:cxn>
                <a:cxn ang="0">
                  <a:pos x="91" y="91"/>
                </a:cxn>
                <a:cxn ang="0">
                  <a:pos x="86" y="108"/>
                </a:cxn>
                <a:cxn ang="0">
                  <a:pos x="78" y="125"/>
                </a:cxn>
                <a:cxn ang="0">
                  <a:pos x="70" y="148"/>
                </a:cxn>
                <a:cxn ang="0">
                  <a:pos x="63" y="173"/>
                </a:cxn>
                <a:cxn ang="0">
                  <a:pos x="59" y="188"/>
                </a:cxn>
                <a:cxn ang="0">
                  <a:pos x="55" y="203"/>
                </a:cxn>
                <a:cxn ang="0">
                  <a:pos x="51" y="217"/>
                </a:cxn>
                <a:cxn ang="0">
                  <a:pos x="49" y="236"/>
                </a:cxn>
                <a:cxn ang="0">
                  <a:pos x="44" y="251"/>
                </a:cxn>
                <a:cxn ang="0">
                  <a:pos x="42" y="270"/>
                </a:cxn>
                <a:cxn ang="0">
                  <a:pos x="36" y="287"/>
                </a:cxn>
                <a:cxn ang="0">
                  <a:pos x="34" y="306"/>
                </a:cxn>
                <a:cxn ang="0">
                  <a:pos x="28" y="325"/>
                </a:cxn>
                <a:cxn ang="0">
                  <a:pos x="27" y="344"/>
                </a:cxn>
                <a:cxn ang="0">
                  <a:pos x="23" y="363"/>
                </a:cxn>
                <a:cxn ang="0">
                  <a:pos x="21" y="384"/>
                </a:cxn>
                <a:cxn ang="0">
                  <a:pos x="17" y="401"/>
                </a:cxn>
                <a:cxn ang="0">
                  <a:pos x="15" y="420"/>
                </a:cxn>
                <a:cxn ang="0">
                  <a:pos x="13" y="437"/>
                </a:cxn>
                <a:cxn ang="0">
                  <a:pos x="11" y="454"/>
                </a:cxn>
                <a:cxn ang="0">
                  <a:pos x="8" y="470"/>
                </a:cxn>
                <a:cxn ang="0">
                  <a:pos x="6" y="492"/>
                </a:cxn>
                <a:cxn ang="0">
                  <a:pos x="2" y="515"/>
                </a:cxn>
                <a:cxn ang="0">
                  <a:pos x="0" y="532"/>
                </a:cxn>
                <a:cxn ang="0">
                  <a:pos x="120" y="563"/>
                </a:cxn>
              </a:cxnLst>
              <a:rect l="0" t="0" r="r" b="b"/>
              <a:pathLst>
                <a:path w="319" h="563">
                  <a:moveTo>
                    <a:pt x="120" y="563"/>
                  </a:moveTo>
                  <a:lnTo>
                    <a:pt x="118" y="561"/>
                  </a:lnTo>
                  <a:lnTo>
                    <a:pt x="114" y="555"/>
                  </a:lnTo>
                  <a:lnTo>
                    <a:pt x="112" y="549"/>
                  </a:lnTo>
                  <a:lnTo>
                    <a:pt x="110" y="544"/>
                  </a:lnTo>
                  <a:lnTo>
                    <a:pt x="106" y="538"/>
                  </a:lnTo>
                  <a:lnTo>
                    <a:pt x="105" y="532"/>
                  </a:lnTo>
                  <a:lnTo>
                    <a:pt x="101" y="525"/>
                  </a:lnTo>
                  <a:lnTo>
                    <a:pt x="99" y="515"/>
                  </a:lnTo>
                  <a:lnTo>
                    <a:pt x="97" y="511"/>
                  </a:lnTo>
                  <a:lnTo>
                    <a:pt x="97" y="506"/>
                  </a:lnTo>
                  <a:lnTo>
                    <a:pt x="95" y="500"/>
                  </a:lnTo>
                  <a:lnTo>
                    <a:pt x="93" y="496"/>
                  </a:lnTo>
                  <a:lnTo>
                    <a:pt x="91" y="490"/>
                  </a:lnTo>
                  <a:lnTo>
                    <a:pt x="91" y="485"/>
                  </a:lnTo>
                  <a:lnTo>
                    <a:pt x="89" y="477"/>
                  </a:lnTo>
                  <a:lnTo>
                    <a:pt x="89" y="471"/>
                  </a:lnTo>
                  <a:lnTo>
                    <a:pt x="89" y="466"/>
                  </a:lnTo>
                  <a:lnTo>
                    <a:pt x="89" y="460"/>
                  </a:lnTo>
                  <a:lnTo>
                    <a:pt x="89" y="452"/>
                  </a:lnTo>
                  <a:lnTo>
                    <a:pt x="89" y="447"/>
                  </a:lnTo>
                  <a:lnTo>
                    <a:pt x="89" y="439"/>
                  </a:lnTo>
                  <a:lnTo>
                    <a:pt x="89" y="432"/>
                  </a:lnTo>
                  <a:lnTo>
                    <a:pt x="89" y="424"/>
                  </a:lnTo>
                  <a:lnTo>
                    <a:pt x="91" y="416"/>
                  </a:lnTo>
                  <a:lnTo>
                    <a:pt x="91" y="407"/>
                  </a:lnTo>
                  <a:lnTo>
                    <a:pt x="93" y="399"/>
                  </a:lnTo>
                  <a:lnTo>
                    <a:pt x="93" y="392"/>
                  </a:lnTo>
                  <a:lnTo>
                    <a:pt x="95" y="384"/>
                  </a:lnTo>
                  <a:lnTo>
                    <a:pt x="95" y="376"/>
                  </a:lnTo>
                  <a:lnTo>
                    <a:pt x="97" y="367"/>
                  </a:lnTo>
                  <a:lnTo>
                    <a:pt x="97" y="359"/>
                  </a:lnTo>
                  <a:lnTo>
                    <a:pt x="99" y="352"/>
                  </a:lnTo>
                  <a:lnTo>
                    <a:pt x="101" y="344"/>
                  </a:lnTo>
                  <a:lnTo>
                    <a:pt x="103" y="336"/>
                  </a:lnTo>
                  <a:lnTo>
                    <a:pt x="103" y="329"/>
                  </a:lnTo>
                  <a:lnTo>
                    <a:pt x="106" y="323"/>
                  </a:lnTo>
                  <a:lnTo>
                    <a:pt x="106" y="316"/>
                  </a:lnTo>
                  <a:lnTo>
                    <a:pt x="108" y="308"/>
                  </a:lnTo>
                  <a:lnTo>
                    <a:pt x="110" y="302"/>
                  </a:lnTo>
                  <a:lnTo>
                    <a:pt x="110" y="297"/>
                  </a:lnTo>
                  <a:lnTo>
                    <a:pt x="112" y="289"/>
                  </a:lnTo>
                  <a:lnTo>
                    <a:pt x="114" y="285"/>
                  </a:lnTo>
                  <a:lnTo>
                    <a:pt x="116" y="279"/>
                  </a:lnTo>
                  <a:lnTo>
                    <a:pt x="118" y="276"/>
                  </a:lnTo>
                  <a:lnTo>
                    <a:pt x="118" y="266"/>
                  </a:lnTo>
                  <a:lnTo>
                    <a:pt x="120" y="260"/>
                  </a:lnTo>
                  <a:lnTo>
                    <a:pt x="122" y="259"/>
                  </a:lnTo>
                  <a:lnTo>
                    <a:pt x="122" y="257"/>
                  </a:lnTo>
                  <a:lnTo>
                    <a:pt x="190" y="333"/>
                  </a:lnTo>
                  <a:lnTo>
                    <a:pt x="190" y="329"/>
                  </a:lnTo>
                  <a:lnTo>
                    <a:pt x="194" y="323"/>
                  </a:lnTo>
                  <a:lnTo>
                    <a:pt x="194" y="319"/>
                  </a:lnTo>
                  <a:lnTo>
                    <a:pt x="196" y="314"/>
                  </a:lnTo>
                  <a:lnTo>
                    <a:pt x="198" y="308"/>
                  </a:lnTo>
                  <a:lnTo>
                    <a:pt x="200" y="302"/>
                  </a:lnTo>
                  <a:lnTo>
                    <a:pt x="202" y="293"/>
                  </a:lnTo>
                  <a:lnTo>
                    <a:pt x="202" y="285"/>
                  </a:lnTo>
                  <a:lnTo>
                    <a:pt x="202" y="276"/>
                  </a:lnTo>
                  <a:lnTo>
                    <a:pt x="203" y="266"/>
                  </a:lnTo>
                  <a:lnTo>
                    <a:pt x="203" y="262"/>
                  </a:lnTo>
                  <a:lnTo>
                    <a:pt x="203" y="257"/>
                  </a:lnTo>
                  <a:lnTo>
                    <a:pt x="203" y="251"/>
                  </a:lnTo>
                  <a:lnTo>
                    <a:pt x="203" y="247"/>
                  </a:lnTo>
                  <a:lnTo>
                    <a:pt x="202" y="241"/>
                  </a:lnTo>
                  <a:lnTo>
                    <a:pt x="202" y="236"/>
                  </a:lnTo>
                  <a:lnTo>
                    <a:pt x="202" y="230"/>
                  </a:lnTo>
                  <a:lnTo>
                    <a:pt x="202" y="224"/>
                  </a:lnTo>
                  <a:lnTo>
                    <a:pt x="200" y="219"/>
                  </a:lnTo>
                  <a:lnTo>
                    <a:pt x="198" y="213"/>
                  </a:lnTo>
                  <a:lnTo>
                    <a:pt x="196" y="207"/>
                  </a:lnTo>
                  <a:lnTo>
                    <a:pt x="194" y="201"/>
                  </a:lnTo>
                  <a:lnTo>
                    <a:pt x="192" y="194"/>
                  </a:lnTo>
                  <a:lnTo>
                    <a:pt x="190" y="188"/>
                  </a:lnTo>
                  <a:lnTo>
                    <a:pt x="188" y="182"/>
                  </a:lnTo>
                  <a:lnTo>
                    <a:pt x="186" y="177"/>
                  </a:lnTo>
                  <a:lnTo>
                    <a:pt x="184" y="171"/>
                  </a:lnTo>
                  <a:lnTo>
                    <a:pt x="181" y="165"/>
                  </a:lnTo>
                  <a:lnTo>
                    <a:pt x="179" y="160"/>
                  </a:lnTo>
                  <a:lnTo>
                    <a:pt x="177" y="154"/>
                  </a:lnTo>
                  <a:lnTo>
                    <a:pt x="173" y="148"/>
                  </a:lnTo>
                  <a:lnTo>
                    <a:pt x="171" y="143"/>
                  </a:lnTo>
                  <a:lnTo>
                    <a:pt x="169" y="139"/>
                  </a:lnTo>
                  <a:lnTo>
                    <a:pt x="167" y="133"/>
                  </a:lnTo>
                  <a:lnTo>
                    <a:pt x="165" y="127"/>
                  </a:lnTo>
                  <a:lnTo>
                    <a:pt x="162" y="124"/>
                  </a:lnTo>
                  <a:lnTo>
                    <a:pt x="160" y="118"/>
                  </a:lnTo>
                  <a:lnTo>
                    <a:pt x="158" y="114"/>
                  </a:lnTo>
                  <a:lnTo>
                    <a:pt x="154" y="106"/>
                  </a:lnTo>
                  <a:lnTo>
                    <a:pt x="150" y="99"/>
                  </a:lnTo>
                  <a:lnTo>
                    <a:pt x="146" y="93"/>
                  </a:lnTo>
                  <a:lnTo>
                    <a:pt x="146" y="89"/>
                  </a:lnTo>
                  <a:lnTo>
                    <a:pt x="144" y="87"/>
                  </a:lnTo>
                  <a:lnTo>
                    <a:pt x="247" y="182"/>
                  </a:lnTo>
                  <a:lnTo>
                    <a:pt x="319" y="114"/>
                  </a:lnTo>
                  <a:lnTo>
                    <a:pt x="299" y="0"/>
                  </a:lnTo>
                  <a:lnTo>
                    <a:pt x="110" y="61"/>
                  </a:lnTo>
                  <a:lnTo>
                    <a:pt x="108" y="61"/>
                  </a:lnTo>
                  <a:lnTo>
                    <a:pt x="106" y="63"/>
                  </a:lnTo>
                  <a:lnTo>
                    <a:pt x="105" y="66"/>
                  </a:lnTo>
                  <a:lnTo>
                    <a:pt x="103" y="70"/>
                  </a:lnTo>
                  <a:lnTo>
                    <a:pt x="99" y="76"/>
                  </a:lnTo>
                  <a:lnTo>
                    <a:pt x="97" y="84"/>
                  </a:lnTo>
                  <a:lnTo>
                    <a:pt x="93" y="87"/>
                  </a:lnTo>
                  <a:lnTo>
                    <a:pt x="91" y="91"/>
                  </a:lnTo>
                  <a:lnTo>
                    <a:pt x="89" y="97"/>
                  </a:lnTo>
                  <a:lnTo>
                    <a:pt x="89" y="103"/>
                  </a:lnTo>
                  <a:lnTo>
                    <a:pt x="86" y="108"/>
                  </a:lnTo>
                  <a:lnTo>
                    <a:pt x="84" y="114"/>
                  </a:lnTo>
                  <a:lnTo>
                    <a:pt x="82" y="120"/>
                  </a:lnTo>
                  <a:lnTo>
                    <a:pt x="78" y="125"/>
                  </a:lnTo>
                  <a:lnTo>
                    <a:pt x="76" y="133"/>
                  </a:lnTo>
                  <a:lnTo>
                    <a:pt x="74" y="141"/>
                  </a:lnTo>
                  <a:lnTo>
                    <a:pt x="70" y="148"/>
                  </a:lnTo>
                  <a:lnTo>
                    <a:pt x="68" y="156"/>
                  </a:lnTo>
                  <a:lnTo>
                    <a:pt x="67" y="163"/>
                  </a:lnTo>
                  <a:lnTo>
                    <a:pt x="63" y="173"/>
                  </a:lnTo>
                  <a:lnTo>
                    <a:pt x="63" y="177"/>
                  </a:lnTo>
                  <a:lnTo>
                    <a:pt x="61" y="182"/>
                  </a:lnTo>
                  <a:lnTo>
                    <a:pt x="59" y="188"/>
                  </a:lnTo>
                  <a:lnTo>
                    <a:pt x="59" y="192"/>
                  </a:lnTo>
                  <a:lnTo>
                    <a:pt x="57" y="198"/>
                  </a:lnTo>
                  <a:lnTo>
                    <a:pt x="55" y="203"/>
                  </a:lnTo>
                  <a:lnTo>
                    <a:pt x="55" y="207"/>
                  </a:lnTo>
                  <a:lnTo>
                    <a:pt x="53" y="213"/>
                  </a:lnTo>
                  <a:lnTo>
                    <a:pt x="51" y="217"/>
                  </a:lnTo>
                  <a:lnTo>
                    <a:pt x="51" y="224"/>
                  </a:lnTo>
                  <a:lnTo>
                    <a:pt x="49" y="230"/>
                  </a:lnTo>
                  <a:lnTo>
                    <a:pt x="49" y="236"/>
                  </a:lnTo>
                  <a:lnTo>
                    <a:pt x="48" y="240"/>
                  </a:lnTo>
                  <a:lnTo>
                    <a:pt x="46" y="245"/>
                  </a:lnTo>
                  <a:lnTo>
                    <a:pt x="44" y="251"/>
                  </a:lnTo>
                  <a:lnTo>
                    <a:pt x="44" y="257"/>
                  </a:lnTo>
                  <a:lnTo>
                    <a:pt x="42" y="262"/>
                  </a:lnTo>
                  <a:lnTo>
                    <a:pt x="42" y="270"/>
                  </a:lnTo>
                  <a:lnTo>
                    <a:pt x="40" y="276"/>
                  </a:lnTo>
                  <a:lnTo>
                    <a:pt x="38" y="281"/>
                  </a:lnTo>
                  <a:lnTo>
                    <a:pt x="36" y="287"/>
                  </a:lnTo>
                  <a:lnTo>
                    <a:pt x="36" y="295"/>
                  </a:lnTo>
                  <a:lnTo>
                    <a:pt x="34" y="300"/>
                  </a:lnTo>
                  <a:lnTo>
                    <a:pt x="34" y="306"/>
                  </a:lnTo>
                  <a:lnTo>
                    <a:pt x="32" y="312"/>
                  </a:lnTo>
                  <a:lnTo>
                    <a:pt x="30" y="319"/>
                  </a:lnTo>
                  <a:lnTo>
                    <a:pt x="28" y="325"/>
                  </a:lnTo>
                  <a:lnTo>
                    <a:pt x="28" y="333"/>
                  </a:lnTo>
                  <a:lnTo>
                    <a:pt x="27" y="338"/>
                  </a:lnTo>
                  <a:lnTo>
                    <a:pt x="27" y="344"/>
                  </a:lnTo>
                  <a:lnTo>
                    <a:pt x="25" y="350"/>
                  </a:lnTo>
                  <a:lnTo>
                    <a:pt x="25" y="357"/>
                  </a:lnTo>
                  <a:lnTo>
                    <a:pt x="23" y="363"/>
                  </a:lnTo>
                  <a:lnTo>
                    <a:pt x="23" y="371"/>
                  </a:lnTo>
                  <a:lnTo>
                    <a:pt x="21" y="376"/>
                  </a:lnTo>
                  <a:lnTo>
                    <a:pt x="21" y="384"/>
                  </a:lnTo>
                  <a:lnTo>
                    <a:pt x="19" y="390"/>
                  </a:lnTo>
                  <a:lnTo>
                    <a:pt x="19" y="395"/>
                  </a:lnTo>
                  <a:lnTo>
                    <a:pt x="17" y="401"/>
                  </a:lnTo>
                  <a:lnTo>
                    <a:pt x="17" y="407"/>
                  </a:lnTo>
                  <a:lnTo>
                    <a:pt x="15" y="414"/>
                  </a:lnTo>
                  <a:lnTo>
                    <a:pt x="15" y="420"/>
                  </a:lnTo>
                  <a:lnTo>
                    <a:pt x="13" y="426"/>
                  </a:lnTo>
                  <a:lnTo>
                    <a:pt x="13" y="432"/>
                  </a:lnTo>
                  <a:lnTo>
                    <a:pt x="13" y="437"/>
                  </a:lnTo>
                  <a:lnTo>
                    <a:pt x="11" y="443"/>
                  </a:lnTo>
                  <a:lnTo>
                    <a:pt x="11" y="449"/>
                  </a:lnTo>
                  <a:lnTo>
                    <a:pt x="11" y="454"/>
                  </a:lnTo>
                  <a:lnTo>
                    <a:pt x="9" y="458"/>
                  </a:lnTo>
                  <a:lnTo>
                    <a:pt x="9" y="464"/>
                  </a:lnTo>
                  <a:lnTo>
                    <a:pt x="8" y="470"/>
                  </a:lnTo>
                  <a:lnTo>
                    <a:pt x="8" y="473"/>
                  </a:lnTo>
                  <a:lnTo>
                    <a:pt x="6" y="483"/>
                  </a:lnTo>
                  <a:lnTo>
                    <a:pt x="6" y="492"/>
                  </a:lnTo>
                  <a:lnTo>
                    <a:pt x="4" y="500"/>
                  </a:lnTo>
                  <a:lnTo>
                    <a:pt x="4" y="508"/>
                  </a:lnTo>
                  <a:lnTo>
                    <a:pt x="2" y="515"/>
                  </a:lnTo>
                  <a:lnTo>
                    <a:pt x="2" y="521"/>
                  </a:lnTo>
                  <a:lnTo>
                    <a:pt x="0" y="527"/>
                  </a:lnTo>
                  <a:lnTo>
                    <a:pt x="0" y="532"/>
                  </a:lnTo>
                  <a:lnTo>
                    <a:pt x="0" y="538"/>
                  </a:lnTo>
                  <a:lnTo>
                    <a:pt x="0" y="540"/>
                  </a:lnTo>
                  <a:lnTo>
                    <a:pt x="120" y="563"/>
                  </a:lnTo>
                  <a:lnTo>
                    <a:pt x="120" y="563"/>
                  </a:lnTo>
                  <a:close/>
                </a:path>
              </a:pathLst>
            </a:custGeom>
            <a:solidFill>
              <a:srgbClr val="EDE8BA"/>
            </a:solidFill>
            <a:ln w="9525">
              <a:noFill/>
              <a:round/>
              <a:headEnd/>
              <a:tailEnd/>
            </a:ln>
          </p:spPr>
          <p:txBody>
            <a:bodyPr/>
            <a:lstStyle/>
            <a:p>
              <a:endParaRPr lang="en-US"/>
            </a:p>
          </p:txBody>
        </p:sp>
        <p:sp>
          <p:nvSpPr>
            <p:cNvPr id="32789" name="Freeform 21"/>
            <p:cNvSpPr>
              <a:spLocks/>
            </p:cNvSpPr>
            <p:nvPr/>
          </p:nvSpPr>
          <p:spPr bwMode="auto">
            <a:xfrm>
              <a:off x="2404" y="2423"/>
              <a:ext cx="99" cy="70"/>
            </a:xfrm>
            <a:custGeom>
              <a:avLst/>
              <a:gdLst/>
              <a:ahLst/>
              <a:cxnLst>
                <a:cxn ang="0">
                  <a:pos x="15" y="0"/>
                </a:cxn>
                <a:cxn ang="0">
                  <a:pos x="180" y="41"/>
                </a:cxn>
                <a:cxn ang="0">
                  <a:pos x="197" y="110"/>
                </a:cxn>
                <a:cxn ang="0">
                  <a:pos x="0" y="140"/>
                </a:cxn>
                <a:cxn ang="0">
                  <a:pos x="2" y="64"/>
                </a:cxn>
                <a:cxn ang="0">
                  <a:pos x="15" y="0"/>
                </a:cxn>
                <a:cxn ang="0">
                  <a:pos x="15" y="0"/>
                </a:cxn>
              </a:cxnLst>
              <a:rect l="0" t="0" r="r" b="b"/>
              <a:pathLst>
                <a:path w="197" h="140">
                  <a:moveTo>
                    <a:pt x="15" y="0"/>
                  </a:moveTo>
                  <a:lnTo>
                    <a:pt x="180" y="41"/>
                  </a:lnTo>
                  <a:lnTo>
                    <a:pt x="197" y="110"/>
                  </a:lnTo>
                  <a:lnTo>
                    <a:pt x="0" y="140"/>
                  </a:lnTo>
                  <a:lnTo>
                    <a:pt x="2" y="64"/>
                  </a:lnTo>
                  <a:lnTo>
                    <a:pt x="15" y="0"/>
                  </a:lnTo>
                  <a:lnTo>
                    <a:pt x="15" y="0"/>
                  </a:lnTo>
                  <a:close/>
                </a:path>
              </a:pathLst>
            </a:custGeom>
            <a:solidFill>
              <a:srgbClr val="EDE8BA"/>
            </a:solidFill>
            <a:ln w="9525">
              <a:noFill/>
              <a:round/>
              <a:headEnd/>
              <a:tailEnd/>
            </a:ln>
          </p:spPr>
          <p:txBody>
            <a:bodyPr/>
            <a:lstStyle/>
            <a:p>
              <a:endParaRPr lang="en-US"/>
            </a:p>
          </p:txBody>
        </p:sp>
        <p:sp>
          <p:nvSpPr>
            <p:cNvPr id="32790" name="Freeform 22"/>
            <p:cNvSpPr>
              <a:spLocks/>
            </p:cNvSpPr>
            <p:nvPr/>
          </p:nvSpPr>
          <p:spPr bwMode="auto">
            <a:xfrm>
              <a:off x="2287" y="2506"/>
              <a:ext cx="169" cy="251"/>
            </a:xfrm>
            <a:custGeom>
              <a:avLst/>
              <a:gdLst/>
              <a:ahLst/>
              <a:cxnLst>
                <a:cxn ang="0">
                  <a:pos x="133" y="356"/>
                </a:cxn>
                <a:cxn ang="0">
                  <a:pos x="110" y="361"/>
                </a:cxn>
                <a:cxn ang="0">
                  <a:pos x="85" y="371"/>
                </a:cxn>
                <a:cxn ang="0">
                  <a:pos x="59" y="390"/>
                </a:cxn>
                <a:cxn ang="0">
                  <a:pos x="30" y="411"/>
                </a:cxn>
                <a:cxn ang="0">
                  <a:pos x="9" y="428"/>
                </a:cxn>
                <a:cxn ang="0">
                  <a:pos x="7" y="453"/>
                </a:cxn>
                <a:cxn ang="0">
                  <a:pos x="93" y="430"/>
                </a:cxn>
                <a:cxn ang="0">
                  <a:pos x="125" y="420"/>
                </a:cxn>
                <a:cxn ang="0">
                  <a:pos x="152" y="403"/>
                </a:cxn>
                <a:cxn ang="0">
                  <a:pos x="154" y="445"/>
                </a:cxn>
                <a:cxn ang="0">
                  <a:pos x="169" y="494"/>
                </a:cxn>
                <a:cxn ang="0">
                  <a:pos x="180" y="477"/>
                </a:cxn>
                <a:cxn ang="0">
                  <a:pos x="188" y="454"/>
                </a:cxn>
                <a:cxn ang="0">
                  <a:pos x="192" y="420"/>
                </a:cxn>
                <a:cxn ang="0">
                  <a:pos x="192" y="386"/>
                </a:cxn>
                <a:cxn ang="0">
                  <a:pos x="190" y="357"/>
                </a:cxn>
                <a:cxn ang="0">
                  <a:pos x="190" y="342"/>
                </a:cxn>
                <a:cxn ang="0">
                  <a:pos x="205" y="329"/>
                </a:cxn>
                <a:cxn ang="0">
                  <a:pos x="224" y="312"/>
                </a:cxn>
                <a:cxn ang="0">
                  <a:pos x="247" y="291"/>
                </a:cxn>
                <a:cxn ang="0">
                  <a:pos x="270" y="266"/>
                </a:cxn>
                <a:cxn ang="0">
                  <a:pos x="293" y="238"/>
                </a:cxn>
                <a:cxn ang="0">
                  <a:pos x="314" y="209"/>
                </a:cxn>
                <a:cxn ang="0">
                  <a:pos x="329" y="179"/>
                </a:cxn>
                <a:cxn ang="0">
                  <a:pos x="335" y="146"/>
                </a:cxn>
                <a:cxn ang="0">
                  <a:pos x="338" y="116"/>
                </a:cxn>
                <a:cxn ang="0">
                  <a:pos x="335" y="87"/>
                </a:cxn>
                <a:cxn ang="0">
                  <a:pos x="331" y="63"/>
                </a:cxn>
                <a:cxn ang="0">
                  <a:pos x="325" y="40"/>
                </a:cxn>
                <a:cxn ang="0">
                  <a:pos x="314" y="11"/>
                </a:cxn>
                <a:cxn ang="0">
                  <a:pos x="270" y="8"/>
                </a:cxn>
                <a:cxn ang="0">
                  <a:pos x="258" y="28"/>
                </a:cxn>
                <a:cxn ang="0">
                  <a:pos x="251" y="46"/>
                </a:cxn>
                <a:cxn ang="0">
                  <a:pos x="241" y="68"/>
                </a:cxn>
                <a:cxn ang="0">
                  <a:pos x="230" y="93"/>
                </a:cxn>
                <a:cxn ang="0">
                  <a:pos x="219" y="125"/>
                </a:cxn>
                <a:cxn ang="0">
                  <a:pos x="209" y="150"/>
                </a:cxn>
                <a:cxn ang="0">
                  <a:pos x="203" y="169"/>
                </a:cxn>
                <a:cxn ang="0">
                  <a:pos x="196" y="190"/>
                </a:cxn>
                <a:cxn ang="0">
                  <a:pos x="190" y="209"/>
                </a:cxn>
                <a:cxn ang="0">
                  <a:pos x="182" y="228"/>
                </a:cxn>
                <a:cxn ang="0">
                  <a:pos x="177" y="247"/>
                </a:cxn>
                <a:cxn ang="0">
                  <a:pos x="171" y="266"/>
                </a:cxn>
                <a:cxn ang="0">
                  <a:pos x="163" y="291"/>
                </a:cxn>
                <a:cxn ang="0">
                  <a:pos x="154" y="319"/>
                </a:cxn>
                <a:cxn ang="0">
                  <a:pos x="148" y="342"/>
                </a:cxn>
                <a:cxn ang="0">
                  <a:pos x="144" y="356"/>
                </a:cxn>
              </a:cxnLst>
              <a:rect l="0" t="0" r="r" b="b"/>
              <a:pathLst>
                <a:path w="338" h="502">
                  <a:moveTo>
                    <a:pt x="144" y="356"/>
                  </a:moveTo>
                  <a:lnTo>
                    <a:pt x="142" y="356"/>
                  </a:lnTo>
                  <a:lnTo>
                    <a:pt x="139" y="356"/>
                  </a:lnTo>
                  <a:lnTo>
                    <a:pt x="133" y="356"/>
                  </a:lnTo>
                  <a:lnTo>
                    <a:pt x="125" y="357"/>
                  </a:lnTo>
                  <a:lnTo>
                    <a:pt x="120" y="357"/>
                  </a:lnTo>
                  <a:lnTo>
                    <a:pt x="116" y="359"/>
                  </a:lnTo>
                  <a:lnTo>
                    <a:pt x="110" y="361"/>
                  </a:lnTo>
                  <a:lnTo>
                    <a:pt x="104" y="363"/>
                  </a:lnTo>
                  <a:lnTo>
                    <a:pt x="99" y="365"/>
                  </a:lnTo>
                  <a:lnTo>
                    <a:pt x="91" y="369"/>
                  </a:lnTo>
                  <a:lnTo>
                    <a:pt x="85" y="371"/>
                  </a:lnTo>
                  <a:lnTo>
                    <a:pt x="80" y="376"/>
                  </a:lnTo>
                  <a:lnTo>
                    <a:pt x="72" y="380"/>
                  </a:lnTo>
                  <a:lnTo>
                    <a:pt x="64" y="386"/>
                  </a:lnTo>
                  <a:lnTo>
                    <a:pt x="59" y="390"/>
                  </a:lnTo>
                  <a:lnTo>
                    <a:pt x="51" y="395"/>
                  </a:lnTo>
                  <a:lnTo>
                    <a:pt x="44" y="401"/>
                  </a:lnTo>
                  <a:lnTo>
                    <a:pt x="38" y="405"/>
                  </a:lnTo>
                  <a:lnTo>
                    <a:pt x="30" y="411"/>
                  </a:lnTo>
                  <a:lnTo>
                    <a:pt x="26" y="414"/>
                  </a:lnTo>
                  <a:lnTo>
                    <a:pt x="19" y="420"/>
                  </a:lnTo>
                  <a:lnTo>
                    <a:pt x="15" y="424"/>
                  </a:lnTo>
                  <a:lnTo>
                    <a:pt x="9" y="428"/>
                  </a:lnTo>
                  <a:lnTo>
                    <a:pt x="6" y="432"/>
                  </a:lnTo>
                  <a:lnTo>
                    <a:pt x="2" y="435"/>
                  </a:lnTo>
                  <a:lnTo>
                    <a:pt x="0" y="439"/>
                  </a:lnTo>
                  <a:lnTo>
                    <a:pt x="7" y="453"/>
                  </a:lnTo>
                  <a:lnTo>
                    <a:pt x="84" y="434"/>
                  </a:lnTo>
                  <a:lnTo>
                    <a:pt x="85" y="432"/>
                  </a:lnTo>
                  <a:lnTo>
                    <a:pt x="89" y="432"/>
                  </a:lnTo>
                  <a:lnTo>
                    <a:pt x="93" y="430"/>
                  </a:lnTo>
                  <a:lnTo>
                    <a:pt x="103" y="428"/>
                  </a:lnTo>
                  <a:lnTo>
                    <a:pt x="110" y="426"/>
                  </a:lnTo>
                  <a:lnTo>
                    <a:pt x="118" y="422"/>
                  </a:lnTo>
                  <a:lnTo>
                    <a:pt x="125" y="420"/>
                  </a:lnTo>
                  <a:lnTo>
                    <a:pt x="135" y="416"/>
                  </a:lnTo>
                  <a:lnTo>
                    <a:pt x="141" y="413"/>
                  </a:lnTo>
                  <a:lnTo>
                    <a:pt x="146" y="407"/>
                  </a:lnTo>
                  <a:lnTo>
                    <a:pt x="152" y="403"/>
                  </a:lnTo>
                  <a:lnTo>
                    <a:pt x="156" y="399"/>
                  </a:lnTo>
                  <a:lnTo>
                    <a:pt x="160" y="394"/>
                  </a:lnTo>
                  <a:lnTo>
                    <a:pt x="161" y="390"/>
                  </a:lnTo>
                  <a:lnTo>
                    <a:pt x="154" y="445"/>
                  </a:lnTo>
                  <a:lnTo>
                    <a:pt x="161" y="502"/>
                  </a:lnTo>
                  <a:lnTo>
                    <a:pt x="161" y="500"/>
                  </a:lnTo>
                  <a:lnTo>
                    <a:pt x="163" y="498"/>
                  </a:lnTo>
                  <a:lnTo>
                    <a:pt x="169" y="494"/>
                  </a:lnTo>
                  <a:lnTo>
                    <a:pt x="173" y="489"/>
                  </a:lnTo>
                  <a:lnTo>
                    <a:pt x="175" y="485"/>
                  </a:lnTo>
                  <a:lnTo>
                    <a:pt x="179" y="481"/>
                  </a:lnTo>
                  <a:lnTo>
                    <a:pt x="180" y="477"/>
                  </a:lnTo>
                  <a:lnTo>
                    <a:pt x="182" y="472"/>
                  </a:lnTo>
                  <a:lnTo>
                    <a:pt x="184" y="466"/>
                  </a:lnTo>
                  <a:lnTo>
                    <a:pt x="186" y="460"/>
                  </a:lnTo>
                  <a:lnTo>
                    <a:pt x="188" y="454"/>
                  </a:lnTo>
                  <a:lnTo>
                    <a:pt x="190" y="447"/>
                  </a:lnTo>
                  <a:lnTo>
                    <a:pt x="192" y="439"/>
                  </a:lnTo>
                  <a:lnTo>
                    <a:pt x="192" y="430"/>
                  </a:lnTo>
                  <a:lnTo>
                    <a:pt x="192" y="420"/>
                  </a:lnTo>
                  <a:lnTo>
                    <a:pt x="194" y="413"/>
                  </a:lnTo>
                  <a:lnTo>
                    <a:pt x="192" y="403"/>
                  </a:lnTo>
                  <a:lnTo>
                    <a:pt x="192" y="395"/>
                  </a:lnTo>
                  <a:lnTo>
                    <a:pt x="192" y="386"/>
                  </a:lnTo>
                  <a:lnTo>
                    <a:pt x="192" y="378"/>
                  </a:lnTo>
                  <a:lnTo>
                    <a:pt x="192" y="371"/>
                  </a:lnTo>
                  <a:lnTo>
                    <a:pt x="190" y="363"/>
                  </a:lnTo>
                  <a:lnTo>
                    <a:pt x="190" y="357"/>
                  </a:lnTo>
                  <a:lnTo>
                    <a:pt x="190" y="352"/>
                  </a:lnTo>
                  <a:lnTo>
                    <a:pt x="190" y="348"/>
                  </a:lnTo>
                  <a:lnTo>
                    <a:pt x="190" y="344"/>
                  </a:lnTo>
                  <a:lnTo>
                    <a:pt x="190" y="342"/>
                  </a:lnTo>
                  <a:lnTo>
                    <a:pt x="190" y="340"/>
                  </a:lnTo>
                  <a:lnTo>
                    <a:pt x="194" y="338"/>
                  </a:lnTo>
                  <a:lnTo>
                    <a:pt x="198" y="333"/>
                  </a:lnTo>
                  <a:lnTo>
                    <a:pt x="205" y="329"/>
                  </a:lnTo>
                  <a:lnTo>
                    <a:pt x="209" y="323"/>
                  </a:lnTo>
                  <a:lnTo>
                    <a:pt x="215" y="319"/>
                  </a:lnTo>
                  <a:lnTo>
                    <a:pt x="219" y="316"/>
                  </a:lnTo>
                  <a:lnTo>
                    <a:pt x="224" y="312"/>
                  </a:lnTo>
                  <a:lnTo>
                    <a:pt x="230" y="306"/>
                  </a:lnTo>
                  <a:lnTo>
                    <a:pt x="234" y="300"/>
                  </a:lnTo>
                  <a:lnTo>
                    <a:pt x="239" y="297"/>
                  </a:lnTo>
                  <a:lnTo>
                    <a:pt x="247" y="291"/>
                  </a:lnTo>
                  <a:lnTo>
                    <a:pt x="251" y="285"/>
                  </a:lnTo>
                  <a:lnTo>
                    <a:pt x="258" y="279"/>
                  </a:lnTo>
                  <a:lnTo>
                    <a:pt x="264" y="272"/>
                  </a:lnTo>
                  <a:lnTo>
                    <a:pt x="270" y="266"/>
                  </a:lnTo>
                  <a:lnTo>
                    <a:pt x="276" y="259"/>
                  </a:lnTo>
                  <a:lnTo>
                    <a:pt x="281" y="253"/>
                  </a:lnTo>
                  <a:lnTo>
                    <a:pt x="287" y="245"/>
                  </a:lnTo>
                  <a:lnTo>
                    <a:pt x="293" y="238"/>
                  </a:lnTo>
                  <a:lnTo>
                    <a:pt x="298" y="230"/>
                  </a:lnTo>
                  <a:lnTo>
                    <a:pt x="302" y="222"/>
                  </a:lnTo>
                  <a:lnTo>
                    <a:pt x="308" y="217"/>
                  </a:lnTo>
                  <a:lnTo>
                    <a:pt x="314" y="209"/>
                  </a:lnTo>
                  <a:lnTo>
                    <a:pt x="315" y="202"/>
                  </a:lnTo>
                  <a:lnTo>
                    <a:pt x="321" y="194"/>
                  </a:lnTo>
                  <a:lnTo>
                    <a:pt x="323" y="186"/>
                  </a:lnTo>
                  <a:lnTo>
                    <a:pt x="329" y="179"/>
                  </a:lnTo>
                  <a:lnTo>
                    <a:pt x="329" y="169"/>
                  </a:lnTo>
                  <a:lnTo>
                    <a:pt x="333" y="162"/>
                  </a:lnTo>
                  <a:lnTo>
                    <a:pt x="335" y="154"/>
                  </a:lnTo>
                  <a:lnTo>
                    <a:pt x="335" y="146"/>
                  </a:lnTo>
                  <a:lnTo>
                    <a:pt x="336" y="139"/>
                  </a:lnTo>
                  <a:lnTo>
                    <a:pt x="336" y="131"/>
                  </a:lnTo>
                  <a:lnTo>
                    <a:pt x="336" y="124"/>
                  </a:lnTo>
                  <a:lnTo>
                    <a:pt x="338" y="116"/>
                  </a:lnTo>
                  <a:lnTo>
                    <a:pt x="336" y="108"/>
                  </a:lnTo>
                  <a:lnTo>
                    <a:pt x="336" y="101"/>
                  </a:lnTo>
                  <a:lnTo>
                    <a:pt x="336" y="93"/>
                  </a:lnTo>
                  <a:lnTo>
                    <a:pt x="335" y="87"/>
                  </a:lnTo>
                  <a:lnTo>
                    <a:pt x="335" y="80"/>
                  </a:lnTo>
                  <a:lnTo>
                    <a:pt x="333" y="74"/>
                  </a:lnTo>
                  <a:lnTo>
                    <a:pt x="333" y="67"/>
                  </a:lnTo>
                  <a:lnTo>
                    <a:pt x="331" y="63"/>
                  </a:lnTo>
                  <a:lnTo>
                    <a:pt x="329" y="55"/>
                  </a:lnTo>
                  <a:lnTo>
                    <a:pt x="327" y="49"/>
                  </a:lnTo>
                  <a:lnTo>
                    <a:pt x="325" y="44"/>
                  </a:lnTo>
                  <a:lnTo>
                    <a:pt x="325" y="40"/>
                  </a:lnTo>
                  <a:lnTo>
                    <a:pt x="321" y="30"/>
                  </a:lnTo>
                  <a:lnTo>
                    <a:pt x="319" y="23"/>
                  </a:lnTo>
                  <a:lnTo>
                    <a:pt x="315" y="15"/>
                  </a:lnTo>
                  <a:lnTo>
                    <a:pt x="314" y="11"/>
                  </a:lnTo>
                  <a:lnTo>
                    <a:pt x="312" y="8"/>
                  </a:lnTo>
                  <a:lnTo>
                    <a:pt x="274" y="0"/>
                  </a:lnTo>
                  <a:lnTo>
                    <a:pt x="272" y="2"/>
                  </a:lnTo>
                  <a:lnTo>
                    <a:pt x="270" y="8"/>
                  </a:lnTo>
                  <a:lnTo>
                    <a:pt x="266" y="11"/>
                  </a:lnTo>
                  <a:lnTo>
                    <a:pt x="264" y="15"/>
                  </a:lnTo>
                  <a:lnTo>
                    <a:pt x="260" y="21"/>
                  </a:lnTo>
                  <a:lnTo>
                    <a:pt x="258" y="28"/>
                  </a:lnTo>
                  <a:lnTo>
                    <a:pt x="257" y="32"/>
                  </a:lnTo>
                  <a:lnTo>
                    <a:pt x="255" y="36"/>
                  </a:lnTo>
                  <a:lnTo>
                    <a:pt x="251" y="42"/>
                  </a:lnTo>
                  <a:lnTo>
                    <a:pt x="251" y="46"/>
                  </a:lnTo>
                  <a:lnTo>
                    <a:pt x="247" y="51"/>
                  </a:lnTo>
                  <a:lnTo>
                    <a:pt x="245" y="55"/>
                  </a:lnTo>
                  <a:lnTo>
                    <a:pt x="243" y="61"/>
                  </a:lnTo>
                  <a:lnTo>
                    <a:pt x="241" y="68"/>
                  </a:lnTo>
                  <a:lnTo>
                    <a:pt x="238" y="72"/>
                  </a:lnTo>
                  <a:lnTo>
                    <a:pt x="236" y="80"/>
                  </a:lnTo>
                  <a:lnTo>
                    <a:pt x="232" y="86"/>
                  </a:lnTo>
                  <a:lnTo>
                    <a:pt x="230" y="93"/>
                  </a:lnTo>
                  <a:lnTo>
                    <a:pt x="226" y="101"/>
                  </a:lnTo>
                  <a:lnTo>
                    <a:pt x="224" y="108"/>
                  </a:lnTo>
                  <a:lnTo>
                    <a:pt x="222" y="116"/>
                  </a:lnTo>
                  <a:lnTo>
                    <a:pt x="219" y="125"/>
                  </a:lnTo>
                  <a:lnTo>
                    <a:pt x="215" y="133"/>
                  </a:lnTo>
                  <a:lnTo>
                    <a:pt x="213" y="143"/>
                  </a:lnTo>
                  <a:lnTo>
                    <a:pt x="209" y="146"/>
                  </a:lnTo>
                  <a:lnTo>
                    <a:pt x="209" y="150"/>
                  </a:lnTo>
                  <a:lnTo>
                    <a:pt x="207" y="156"/>
                  </a:lnTo>
                  <a:lnTo>
                    <a:pt x="205" y="160"/>
                  </a:lnTo>
                  <a:lnTo>
                    <a:pt x="203" y="165"/>
                  </a:lnTo>
                  <a:lnTo>
                    <a:pt x="203" y="169"/>
                  </a:lnTo>
                  <a:lnTo>
                    <a:pt x="199" y="175"/>
                  </a:lnTo>
                  <a:lnTo>
                    <a:pt x="199" y="179"/>
                  </a:lnTo>
                  <a:lnTo>
                    <a:pt x="198" y="184"/>
                  </a:lnTo>
                  <a:lnTo>
                    <a:pt x="196" y="190"/>
                  </a:lnTo>
                  <a:lnTo>
                    <a:pt x="194" y="194"/>
                  </a:lnTo>
                  <a:lnTo>
                    <a:pt x="194" y="200"/>
                  </a:lnTo>
                  <a:lnTo>
                    <a:pt x="190" y="203"/>
                  </a:lnTo>
                  <a:lnTo>
                    <a:pt x="190" y="209"/>
                  </a:lnTo>
                  <a:lnTo>
                    <a:pt x="188" y="213"/>
                  </a:lnTo>
                  <a:lnTo>
                    <a:pt x="186" y="219"/>
                  </a:lnTo>
                  <a:lnTo>
                    <a:pt x="184" y="222"/>
                  </a:lnTo>
                  <a:lnTo>
                    <a:pt x="182" y="228"/>
                  </a:lnTo>
                  <a:lnTo>
                    <a:pt x="182" y="232"/>
                  </a:lnTo>
                  <a:lnTo>
                    <a:pt x="180" y="238"/>
                  </a:lnTo>
                  <a:lnTo>
                    <a:pt x="179" y="241"/>
                  </a:lnTo>
                  <a:lnTo>
                    <a:pt x="177" y="247"/>
                  </a:lnTo>
                  <a:lnTo>
                    <a:pt x="175" y="251"/>
                  </a:lnTo>
                  <a:lnTo>
                    <a:pt x="175" y="257"/>
                  </a:lnTo>
                  <a:lnTo>
                    <a:pt x="173" y="260"/>
                  </a:lnTo>
                  <a:lnTo>
                    <a:pt x="171" y="266"/>
                  </a:lnTo>
                  <a:lnTo>
                    <a:pt x="169" y="270"/>
                  </a:lnTo>
                  <a:lnTo>
                    <a:pt x="169" y="274"/>
                  </a:lnTo>
                  <a:lnTo>
                    <a:pt x="165" y="281"/>
                  </a:lnTo>
                  <a:lnTo>
                    <a:pt x="163" y="291"/>
                  </a:lnTo>
                  <a:lnTo>
                    <a:pt x="161" y="299"/>
                  </a:lnTo>
                  <a:lnTo>
                    <a:pt x="160" y="306"/>
                  </a:lnTo>
                  <a:lnTo>
                    <a:pt x="156" y="312"/>
                  </a:lnTo>
                  <a:lnTo>
                    <a:pt x="154" y="319"/>
                  </a:lnTo>
                  <a:lnTo>
                    <a:pt x="152" y="325"/>
                  </a:lnTo>
                  <a:lnTo>
                    <a:pt x="152" y="333"/>
                  </a:lnTo>
                  <a:lnTo>
                    <a:pt x="148" y="337"/>
                  </a:lnTo>
                  <a:lnTo>
                    <a:pt x="148" y="342"/>
                  </a:lnTo>
                  <a:lnTo>
                    <a:pt x="146" y="344"/>
                  </a:lnTo>
                  <a:lnTo>
                    <a:pt x="146" y="350"/>
                  </a:lnTo>
                  <a:lnTo>
                    <a:pt x="144" y="354"/>
                  </a:lnTo>
                  <a:lnTo>
                    <a:pt x="144" y="356"/>
                  </a:lnTo>
                  <a:lnTo>
                    <a:pt x="144" y="356"/>
                  </a:lnTo>
                  <a:close/>
                </a:path>
              </a:pathLst>
            </a:custGeom>
            <a:solidFill>
              <a:srgbClr val="FF8057"/>
            </a:solidFill>
            <a:ln w="9525">
              <a:noFill/>
              <a:round/>
              <a:headEnd/>
              <a:tailEnd/>
            </a:ln>
          </p:spPr>
          <p:txBody>
            <a:bodyPr/>
            <a:lstStyle/>
            <a:p>
              <a:endParaRPr lang="en-US"/>
            </a:p>
          </p:txBody>
        </p:sp>
        <p:sp>
          <p:nvSpPr>
            <p:cNvPr id="32791" name="Freeform 23"/>
            <p:cNvSpPr>
              <a:spLocks/>
            </p:cNvSpPr>
            <p:nvPr/>
          </p:nvSpPr>
          <p:spPr bwMode="auto">
            <a:xfrm>
              <a:off x="2261" y="2738"/>
              <a:ext cx="100" cy="70"/>
            </a:xfrm>
            <a:custGeom>
              <a:avLst/>
              <a:gdLst/>
              <a:ahLst/>
              <a:cxnLst>
                <a:cxn ang="0">
                  <a:pos x="90" y="29"/>
                </a:cxn>
                <a:cxn ang="0">
                  <a:pos x="52" y="63"/>
                </a:cxn>
                <a:cxn ang="0">
                  <a:pos x="0" y="107"/>
                </a:cxn>
                <a:cxn ang="0">
                  <a:pos x="25" y="108"/>
                </a:cxn>
                <a:cxn ang="0">
                  <a:pos x="80" y="86"/>
                </a:cxn>
                <a:cxn ang="0">
                  <a:pos x="54" y="133"/>
                </a:cxn>
                <a:cxn ang="0">
                  <a:pos x="73" y="141"/>
                </a:cxn>
                <a:cxn ang="0">
                  <a:pos x="153" y="49"/>
                </a:cxn>
                <a:cxn ang="0">
                  <a:pos x="200" y="57"/>
                </a:cxn>
                <a:cxn ang="0">
                  <a:pos x="156" y="6"/>
                </a:cxn>
                <a:cxn ang="0">
                  <a:pos x="116" y="0"/>
                </a:cxn>
                <a:cxn ang="0">
                  <a:pos x="90" y="29"/>
                </a:cxn>
                <a:cxn ang="0">
                  <a:pos x="90" y="29"/>
                </a:cxn>
              </a:cxnLst>
              <a:rect l="0" t="0" r="r" b="b"/>
              <a:pathLst>
                <a:path w="200" h="141">
                  <a:moveTo>
                    <a:pt x="90" y="29"/>
                  </a:moveTo>
                  <a:lnTo>
                    <a:pt x="52" y="63"/>
                  </a:lnTo>
                  <a:lnTo>
                    <a:pt x="0" y="107"/>
                  </a:lnTo>
                  <a:lnTo>
                    <a:pt x="25" y="108"/>
                  </a:lnTo>
                  <a:lnTo>
                    <a:pt x="80" y="86"/>
                  </a:lnTo>
                  <a:lnTo>
                    <a:pt x="54" y="133"/>
                  </a:lnTo>
                  <a:lnTo>
                    <a:pt x="73" y="141"/>
                  </a:lnTo>
                  <a:lnTo>
                    <a:pt x="153" y="49"/>
                  </a:lnTo>
                  <a:lnTo>
                    <a:pt x="200" y="57"/>
                  </a:lnTo>
                  <a:lnTo>
                    <a:pt x="156" y="6"/>
                  </a:lnTo>
                  <a:lnTo>
                    <a:pt x="116" y="0"/>
                  </a:lnTo>
                  <a:lnTo>
                    <a:pt x="90" y="29"/>
                  </a:lnTo>
                  <a:lnTo>
                    <a:pt x="90" y="29"/>
                  </a:lnTo>
                  <a:close/>
                </a:path>
              </a:pathLst>
            </a:custGeom>
            <a:solidFill>
              <a:srgbClr val="FF8057"/>
            </a:solidFill>
            <a:ln w="9525">
              <a:noFill/>
              <a:round/>
              <a:headEnd/>
              <a:tailEnd/>
            </a:ln>
          </p:spPr>
          <p:txBody>
            <a:bodyPr/>
            <a:lstStyle/>
            <a:p>
              <a:endParaRPr lang="en-US"/>
            </a:p>
          </p:txBody>
        </p:sp>
        <p:sp>
          <p:nvSpPr>
            <p:cNvPr id="32792" name="Freeform 24"/>
            <p:cNvSpPr>
              <a:spLocks/>
            </p:cNvSpPr>
            <p:nvPr/>
          </p:nvSpPr>
          <p:spPr bwMode="auto">
            <a:xfrm>
              <a:off x="2711" y="2218"/>
              <a:ext cx="50" cy="122"/>
            </a:xfrm>
            <a:custGeom>
              <a:avLst/>
              <a:gdLst/>
              <a:ahLst/>
              <a:cxnLst>
                <a:cxn ang="0">
                  <a:pos x="28" y="0"/>
                </a:cxn>
                <a:cxn ang="0">
                  <a:pos x="0" y="243"/>
                </a:cxn>
                <a:cxn ang="0">
                  <a:pos x="65" y="148"/>
                </a:cxn>
                <a:cxn ang="0">
                  <a:pos x="49" y="101"/>
                </a:cxn>
                <a:cxn ang="0">
                  <a:pos x="101" y="64"/>
                </a:cxn>
                <a:cxn ang="0">
                  <a:pos x="28" y="0"/>
                </a:cxn>
                <a:cxn ang="0">
                  <a:pos x="28" y="0"/>
                </a:cxn>
              </a:cxnLst>
              <a:rect l="0" t="0" r="r" b="b"/>
              <a:pathLst>
                <a:path w="101" h="243">
                  <a:moveTo>
                    <a:pt x="28" y="0"/>
                  </a:moveTo>
                  <a:lnTo>
                    <a:pt x="0" y="243"/>
                  </a:lnTo>
                  <a:lnTo>
                    <a:pt x="65" y="148"/>
                  </a:lnTo>
                  <a:lnTo>
                    <a:pt x="49" y="101"/>
                  </a:lnTo>
                  <a:lnTo>
                    <a:pt x="101" y="64"/>
                  </a:lnTo>
                  <a:lnTo>
                    <a:pt x="28" y="0"/>
                  </a:lnTo>
                  <a:lnTo>
                    <a:pt x="28" y="0"/>
                  </a:lnTo>
                  <a:close/>
                </a:path>
              </a:pathLst>
            </a:custGeom>
            <a:solidFill>
              <a:srgbClr val="C9D496"/>
            </a:solidFill>
            <a:ln w="9525">
              <a:noFill/>
              <a:round/>
              <a:headEnd/>
              <a:tailEnd/>
            </a:ln>
          </p:spPr>
          <p:txBody>
            <a:bodyPr/>
            <a:lstStyle/>
            <a:p>
              <a:endParaRPr lang="en-US"/>
            </a:p>
          </p:txBody>
        </p:sp>
        <p:sp>
          <p:nvSpPr>
            <p:cNvPr id="32793" name="Freeform 25"/>
            <p:cNvSpPr>
              <a:spLocks/>
            </p:cNvSpPr>
            <p:nvPr/>
          </p:nvSpPr>
          <p:spPr bwMode="auto">
            <a:xfrm>
              <a:off x="2902" y="2429"/>
              <a:ext cx="71" cy="202"/>
            </a:xfrm>
            <a:custGeom>
              <a:avLst/>
              <a:gdLst/>
              <a:ahLst/>
              <a:cxnLst>
                <a:cxn ang="0">
                  <a:pos x="114" y="40"/>
                </a:cxn>
                <a:cxn ang="0">
                  <a:pos x="52" y="0"/>
                </a:cxn>
                <a:cxn ang="0">
                  <a:pos x="52" y="241"/>
                </a:cxn>
                <a:cxn ang="0">
                  <a:pos x="0" y="317"/>
                </a:cxn>
                <a:cxn ang="0">
                  <a:pos x="15" y="403"/>
                </a:cxn>
                <a:cxn ang="0">
                  <a:pos x="38" y="395"/>
                </a:cxn>
                <a:cxn ang="0">
                  <a:pos x="52" y="337"/>
                </a:cxn>
                <a:cxn ang="0">
                  <a:pos x="143" y="369"/>
                </a:cxn>
                <a:cxn ang="0">
                  <a:pos x="95" y="222"/>
                </a:cxn>
                <a:cxn ang="0">
                  <a:pos x="95" y="221"/>
                </a:cxn>
                <a:cxn ang="0">
                  <a:pos x="99" y="215"/>
                </a:cxn>
                <a:cxn ang="0">
                  <a:pos x="101" y="209"/>
                </a:cxn>
                <a:cxn ang="0">
                  <a:pos x="101" y="205"/>
                </a:cxn>
                <a:cxn ang="0">
                  <a:pos x="103" y="200"/>
                </a:cxn>
                <a:cxn ang="0">
                  <a:pos x="107" y="194"/>
                </a:cxn>
                <a:cxn ang="0">
                  <a:pos x="109" y="186"/>
                </a:cxn>
                <a:cxn ang="0">
                  <a:pos x="109" y="179"/>
                </a:cxn>
                <a:cxn ang="0">
                  <a:pos x="110" y="169"/>
                </a:cxn>
                <a:cxn ang="0">
                  <a:pos x="112" y="160"/>
                </a:cxn>
                <a:cxn ang="0">
                  <a:pos x="112" y="156"/>
                </a:cxn>
                <a:cxn ang="0">
                  <a:pos x="114" y="152"/>
                </a:cxn>
                <a:cxn ang="0">
                  <a:pos x="114" y="146"/>
                </a:cxn>
                <a:cxn ang="0">
                  <a:pos x="114" y="143"/>
                </a:cxn>
                <a:cxn ang="0">
                  <a:pos x="114" y="137"/>
                </a:cxn>
                <a:cxn ang="0">
                  <a:pos x="116" y="133"/>
                </a:cxn>
                <a:cxn ang="0">
                  <a:pos x="116" y="127"/>
                </a:cxn>
                <a:cxn ang="0">
                  <a:pos x="116" y="124"/>
                </a:cxn>
                <a:cxn ang="0">
                  <a:pos x="116" y="118"/>
                </a:cxn>
                <a:cxn ang="0">
                  <a:pos x="116" y="114"/>
                </a:cxn>
                <a:cxn ang="0">
                  <a:pos x="116" y="110"/>
                </a:cxn>
                <a:cxn ang="0">
                  <a:pos x="116" y="105"/>
                </a:cxn>
                <a:cxn ang="0">
                  <a:pos x="114" y="97"/>
                </a:cxn>
                <a:cxn ang="0">
                  <a:pos x="114" y="89"/>
                </a:cxn>
                <a:cxn ang="0">
                  <a:pos x="114" y="82"/>
                </a:cxn>
                <a:cxn ang="0">
                  <a:pos x="114" y="76"/>
                </a:cxn>
                <a:cxn ang="0">
                  <a:pos x="114" y="68"/>
                </a:cxn>
                <a:cxn ang="0">
                  <a:pos x="114" y="63"/>
                </a:cxn>
                <a:cxn ang="0">
                  <a:pos x="114" y="57"/>
                </a:cxn>
                <a:cxn ang="0">
                  <a:pos x="114" y="53"/>
                </a:cxn>
                <a:cxn ang="0">
                  <a:pos x="114" y="47"/>
                </a:cxn>
                <a:cxn ang="0">
                  <a:pos x="114" y="46"/>
                </a:cxn>
                <a:cxn ang="0">
                  <a:pos x="114" y="42"/>
                </a:cxn>
                <a:cxn ang="0">
                  <a:pos x="114" y="40"/>
                </a:cxn>
                <a:cxn ang="0">
                  <a:pos x="114" y="40"/>
                </a:cxn>
              </a:cxnLst>
              <a:rect l="0" t="0" r="r" b="b"/>
              <a:pathLst>
                <a:path w="143" h="403">
                  <a:moveTo>
                    <a:pt x="114" y="40"/>
                  </a:moveTo>
                  <a:lnTo>
                    <a:pt x="52" y="0"/>
                  </a:lnTo>
                  <a:lnTo>
                    <a:pt x="52" y="241"/>
                  </a:lnTo>
                  <a:lnTo>
                    <a:pt x="0" y="317"/>
                  </a:lnTo>
                  <a:lnTo>
                    <a:pt x="15" y="403"/>
                  </a:lnTo>
                  <a:lnTo>
                    <a:pt x="38" y="395"/>
                  </a:lnTo>
                  <a:lnTo>
                    <a:pt x="52" y="337"/>
                  </a:lnTo>
                  <a:lnTo>
                    <a:pt x="143" y="369"/>
                  </a:lnTo>
                  <a:lnTo>
                    <a:pt x="95" y="222"/>
                  </a:lnTo>
                  <a:lnTo>
                    <a:pt x="95" y="221"/>
                  </a:lnTo>
                  <a:lnTo>
                    <a:pt x="99" y="215"/>
                  </a:lnTo>
                  <a:lnTo>
                    <a:pt x="101" y="209"/>
                  </a:lnTo>
                  <a:lnTo>
                    <a:pt x="101" y="205"/>
                  </a:lnTo>
                  <a:lnTo>
                    <a:pt x="103" y="200"/>
                  </a:lnTo>
                  <a:lnTo>
                    <a:pt x="107" y="194"/>
                  </a:lnTo>
                  <a:lnTo>
                    <a:pt x="109" y="186"/>
                  </a:lnTo>
                  <a:lnTo>
                    <a:pt x="109" y="179"/>
                  </a:lnTo>
                  <a:lnTo>
                    <a:pt x="110" y="169"/>
                  </a:lnTo>
                  <a:lnTo>
                    <a:pt x="112" y="160"/>
                  </a:lnTo>
                  <a:lnTo>
                    <a:pt x="112" y="156"/>
                  </a:lnTo>
                  <a:lnTo>
                    <a:pt x="114" y="152"/>
                  </a:lnTo>
                  <a:lnTo>
                    <a:pt x="114" y="146"/>
                  </a:lnTo>
                  <a:lnTo>
                    <a:pt x="114" y="143"/>
                  </a:lnTo>
                  <a:lnTo>
                    <a:pt x="114" y="137"/>
                  </a:lnTo>
                  <a:lnTo>
                    <a:pt x="116" y="133"/>
                  </a:lnTo>
                  <a:lnTo>
                    <a:pt x="116" y="127"/>
                  </a:lnTo>
                  <a:lnTo>
                    <a:pt x="116" y="124"/>
                  </a:lnTo>
                  <a:lnTo>
                    <a:pt x="116" y="118"/>
                  </a:lnTo>
                  <a:lnTo>
                    <a:pt x="116" y="114"/>
                  </a:lnTo>
                  <a:lnTo>
                    <a:pt x="116" y="110"/>
                  </a:lnTo>
                  <a:lnTo>
                    <a:pt x="116" y="105"/>
                  </a:lnTo>
                  <a:lnTo>
                    <a:pt x="114" y="97"/>
                  </a:lnTo>
                  <a:lnTo>
                    <a:pt x="114" y="89"/>
                  </a:lnTo>
                  <a:lnTo>
                    <a:pt x="114" y="82"/>
                  </a:lnTo>
                  <a:lnTo>
                    <a:pt x="114" y="76"/>
                  </a:lnTo>
                  <a:lnTo>
                    <a:pt x="114" y="68"/>
                  </a:lnTo>
                  <a:lnTo>
                    <a:pt x="114" y="63"/>
                  </a:lnTo>
                  <a:lnTo>
                    <a:pt x="114" y="57"/>
                  </a:lnTo>
                  <a:lnTo>
                    <a:pt x="114" y="53"/>
                  </a:lnTo>
                  <a:lnTo>
                    <a:pt x="114" y="47"/>
                  </a:lnTo>
                  <a:lnTo>
                    <a:pt x="114" y="46"/>
                  </a:lnTo>
                  <a:lnTo>
                    <a:pt x="114" y="42"/>
                  </a:lnTo>
                  <a:lnTo>
                    <a:pt x="114" y="40"/>
                  </a:lnTo>
                  <a:lnTo>
                    <a:pt x="114" y="40"/>
                  </a:lnTo>
                  <a:close/>
                </a:path>
              </a:pathLst>
            </a:custGeom>
            <a:solidFill>
              <a:srgbClr val="FF8057"/>
            </a:solidFill>
            <a:ln w="9525">
              <a:noFill/>
              <a:round/>
              <a:headEnd/>
              <a:tailEnd/>
            </a:ln>
          </p:spPr>
          <p:txBody>
            <a:bodyPr/>
            <a:lstStyle/>
            <a:p>
              <a:endParaRPr lang="en-US"/>
            </a:p>
          </p:txBody>
        </p:sp>
        <p:sp>
          <p:nvSpPr>
            <p:cNvPr id="32794" name="Freeform 26"/>
            <p:cNvSpPr>
              <a:spLocks/>
            </p:cNvSpPr>
            <p:nvPr/>
          </p:nvSpPr>
          <p:spPr bwMode="auto">
            <a:xfrm>
              <a:off x="2592" y="2404"/>
              <a:ext cx="160" cy="253"/>
            </a:xfrm>
            <a:custGeom>
              <a:avLst/>
              <a:gdLst/>
              <a:ahLst/>
              <a:cxnLst>
                <a:cxn ang="0">
                  <a:pos x="57" y="3"/>
                </a:cxn>
                <a:cxn ang="0">
                  <a:pos x="61" y="15"/>
                </a:cxn>
                <a:cxn ang="0">
                  <a:pos x="69" y="30"/>
                </a:cxn>
                <a:cxn ang="0">
                  <a:pos x="78" y="49"/>
                </a:cxn>
                <a:cxn ang="0">
                  <a:pos x="92" y="74"/>
                </a:cxn>
                <a:cxn ang="0">
                  <a:pos x="103" y="98"/>
                </a:cxn>
                <a:cxn ang="0">
                  <a:pos x="118" y="125"/>
                </a:cxn>
                <a:cxn ang="0">
                  <a:pos x="126" y="138"/>
                </a:cxn>
                <a:cxn ang="0">
                  <a:pos x="135" y="152"/>
                </a:cxn>
                <a:cxn ang="0">
                  <a:pos x="143" y="165"/>
                </a:cxn>
                <a:cxn ang="0">
                  <a:pos x="150" y="180"/>
                </a:cxn>
                <a:cxn ang="0">
                  <a:pos x="166" y="201"/>
                </a:cxn>
                <a:cxn ang="0">
                  <a:pos x="177" y="216"/>
                </a:cxn>
                <a:cxn ang="0">
                  <a:pos x="194" y="237"/>
                </a:cxn>
                <a:cxn ang="0">
                  <a:pos x="213" y="260"/>
                </a:cxn>
                <a:cxn ang="0">
                  <a:pos x="232" y="279"/>
                </a:cxn>
                <a:cxn ang="0">
                  <a:pos x="251" y="294"/>
                </a:cxn>
                <a:cxn ang="0">
                  <a:pos x="268" y="310"/>
                </a:cxn>
                <a:cxn ang="0">
                  <a:pos x="282" y="323"/>
                </a:cxn>
                <a:cxn ang="0">
                  <a:pos x="299" y="336"/>
                </a:cxn>
                <a:cxn ang="0">
                  <a:pos x="316" y="348"/>
                </a:cxn>
                <a:cxn ang="0">
                  <a:pos x="268" y="505"/>
                </a:cxn>
                <a:cxn ang="0">
                  <a:pos x="255" y="496"/>
                </a:cxn>
                <a:cxn ang="0">
                  <a:pos x="238" y="479"/>
                </a:cxn>
                <a:cxn ang="0">
                  <a:pos x="219" y="464"/>
                </a:cxn>
                <a:cxn ang="0">
                  <a:pos x="202" y="445"/>
                </a:cxn>
                <a:cxn ang="0">
                  <a:pos x="179" y="422"/>
                </a:cxn>
                <a:cxn ang="0">
                  <a:pos x="156" y="397"/>
                </a:cxn>
                <a:cxn ang="0">
                  <a:pos x="137" y="376"/>
                </a:cxn>
                <a:cxn ang="0">
                  <a:pos x="126" y="363"/>
                </a:cxn>
                <a:cxn ang="0">
                  <a:pos x="109" y="340"/>
                </a:cxn>
                <a:cxn ang="0">
                  <a:pos x="97" y="327"/>
                </a:cxn>
                <a:cxn ang="0">
                  <a:pos x="82" y="304"/>
                </a:cxn>
                <a:cxn ang="0">
                  <a:pos x="74" y="289"/>
                </a:cxn>
                <a:cxn ang="0">
                  <a:pos x="65" y="273"/>
                </a:cxn>
                <a:cxn ang="0">
                  <a:pos x="57" y="260"/>
                </a:cxn>
                <a:cxn ang="0">
                  <a:pos x="48" y="241"/>
                </a:cxn>
                <a:cxn ang="0">
                  <a:pos x="36" y="216"/>
                </a:cxn>
                <a:cxn ang="0">
                  <a:pos x="25" y="190"/>
                </a:cxn>
                <a:cxn ang="0">
                  <a:pos x="17" y="169"/>
                </a:cxn>
                <a:cxn ang="0">
                  <a:pos x="12" y="148"/>
                </a:cxn>
                <a:cxn ang="0">
                  <a:pos x="6" y="131"/>
                </a:cxn>
                <a:cxn ang="0">
                  <a:pos x="2" y="116"/>
                </a:cxn>
                <a:cxn ang="0">
                  <a:pos x="0" y="106"/>
                </a:cxn>
              </a:cxnLst>
              <a:rect l="0" t="0" r="r" b="b"/>
              <a:pathLst>
                <a:path w="320" h="505">
                  <a:moveTo>
                    <a:pt x="55" y="0"/>
                  </a:moveTo>
                  <a:lnTo>
                    <a:pt x="55" y="0"/>
                  </a:lnTo>
                  <a:lnTo>
                    <a:pt x="57" y="3"/>
                  </a:lnTo>
                  <a:lnTo>
                    <a:pt x="57" y="5"/>
                  </a:lnTo>
                  <a:lnTo>
                    <a:pt x="59" y="11"/>
                  </a:lnTo>
                  <a:lnTo>
                    <a:pt x="61" y="15"/>
                  </a:lnTo>
                  <a:lnTo>
                    <a:pt x="65" y="21"/>
                  </a:lnTo>
                  <a:lnTo>
                    <a:pt x="67" y="24"/>
                  </a:lnTo>
                  <a:lnTo>
                    <a:pt x="69" y="30"/>
                  </a:lnTo>
                  <a:lnTo>
                    <a:pt x="73" y="36"/>
                  </a:lnTo>
                  <a:lnTo>
                    <a:pt x="76" y="43"/>
                  </a:lnTo>
                  <a:lnTo>
                    <a:pt x="78" y="49"/>
                  </a:lnTo>
                  <a:lnTo>
                    <a:pt x="82" y="57"/>
                  </a:lnTo>
                  <a:lnTo>
                    <a:pt x="86" y="64"/>
                  </a:lnTo>
                  <a:lnTo>
                    <a:pt x="92" y="74"/>
                  </a:lnTo>
                  <a:lnTo>
                    <a:pt x="95" y="81"/>
                  </a:lnTo>
                  <a:lnTo>
                    <a:pt x="99" y="89"/>
                  </a:lnTo>
                  <a:lnTo>
                    <a:pt x="103" y="98"/>
                  </a:lnTo>
                  <a:lnTo>
                    <a:pt x="109" y="106"/>
                  </a:lnTo>
                  <a:lnTo>
                    <a:pt x="114" y="116"/>
                  </a:lnTo>
                  <a:lnTo>
                    <a:pt x="118" y="125"/>
                  </a:lnTo>
                  <a:lnTo>
                    <a:pt x="122" y="129"/>
                  </a:lnTo>
                  <a:lnTo>
                    <a:pt x="124" y="133"/>
                  </a:lnTo>
                  <a:lnTo>
                    <a:pt x="126" y="138"/>
                  </a:lnTo>
                  <a:lnTo>
                    <a:pt x="130" y="142"/>
                  </a:lnTo>
                  <a:lnTo>
                    <a:pt x="131" y="146"/>
                  </a:lnTo>
                  <a:lnTo>
                    <a:pt x="135" y="152"/>
                  </a:lnTo>
                  <a:lnTo>
                    <a:pt x="137" y="156"/>
                  </a:lnTo>
                  <a:lnTo>
                    <a:pt x="139" y="161"/>
                  </a:lnTo>
                  <a:lnTo>
                    <a:pt x="143" y="165"/>
                  </a:lnTo>
                  <a:lnTo>
                    <a:pt x="145" y="171"/>
                  </a:lnTo>
                  <a:lnTo>
                    <a:pt x="149" y="175"/>
                  </a:lnTo>
                  <a:lnTo>
                    <a:pt x="150" y="180"/>
                  </a:lnTo>
                  <a:lnTo>
                    <a:pt x="158" y="188"/>
                  </a:lnTo>
                  <a:lnTo>
                    <a:pt x="164" y="197"/>
                  </a:lnTo>
                  <a:lnTo>
                    <a:pt x="166" y="201"/>
                  </a:lnTo>
                  <a:lnTo>
                    <a:pt x="169" y="207"/>
                  </a:lnTo>
                  <a:lnTo>
                    <a:pt x="173" y="211"/>
                  </a:lnTo>
                  <a:lnTo>
                    <a:pt x="177" y="216"/>
                  </a:lnTo>
                  <a:lnTo>
                    <a:pt x="183" y="222"/>
                  </a:lnTo>
                  <a:lnTo>
                    <a:pt x="188" y="230"/>
                  </a:lnTo>
                  <a:lnTo>
                    <a:pt x="194" y="237"/>
                  </a:lnTo>
                  <a:lnTo>
                    <a:pt x="202" y="245"/>
                  </a:lnTo>
                  <a:lnTo>
                    <a:pt x="208" y="253"/>
                  </a:lnTo>
                  <a:lnTo>
                    <a:pt x="213" y="260"/>
                  </a:lnTo>
                  <a:lnTo>
                    <a:pt x="219" y="266"/>
                  </a:lnTo>
                  <a:lnTo>
                    <a:pt x="227" y="273"/>
                  </a:lnTo>
                  <a:lnTo>
                    <a:pt x="232" y="279"/>
                  </a:lnTo>
                  <a:lnTo>
                    <a:pt x="238" y="285"/>
                  </a:lnTo>
                  <a:lnTo>
                    <a:pt x="244" y="289"/>
                  </a:lnTo>
                  <a:lnTo>
                    <a:pt x="251" y="294"/>
                  </a:lnTo>
                  <a:lnTo>
                    <a:pt x="255" y="300"/>
                  </a:lnTo>
                  <a:lnTo>
                    <a:pt x="263" y="306"/>
                  </a:lnTo>
                  <a:lnTo>
                    <a:pt x="268" y="310"/>
                  </a:lnTo>
                  <a:lnTo>
                    <a:pt x="274" y="315"/>
                  </a:lnTo>
                  <a:lnTo>
                    <a:pt x="278" y="319"/>
                  </a:lnTo>
                  <a:lnTo>
                    <a:pt x="282" y="323"/>
                  </a:lnTo>
                  <a:lnTo>
                    <a:pt x="287" y="325"/>
                  </a:lnTo>
                  <a:lnTo>
                    <a:pt x="291" y="330"/>
                  </a:lnTo>
                  <a:lnTo>
                    <a:pt x="299" y="336"/>
                  </a:lnTo>
                  <a:lnTo>
                    <a:pt x="306" y="342"/>
                  </a:lnTo>
                  <a:lnTo>
                    <a:pt x="312" y="344"/>
                  </a:lnTo>
                  <a:lnTo>
                    <a:pt x="316" y="348"/>
                  </a:lnTo>
                  <a:lnTo>
                    <a:pt x="318" y="349"/>
                  </a:lnTo>
                  <a:lnTo>
                    <a:pt x="320" y="351"/>
                  </a:lnTo>
                  <a:lnTo>
                    <a:pt x="268" y="505"/>
                  </a:lnTo>
                  <a:lnTo>
                    <a:pt x="266" y="505"/>
                  </a:lnTo>
                  <a:lnTo>
                    <a:pt x="263" y="502"/>
                  </a:lnTo>
                  <a:lnTo>
                    <a:pt x="255" y="496"/>
                  </a:lnTo>
                  <a:lnTo>
                    <a:pt x="247" y="488"/>
                  </a:lnTo>
                  <a:lnTo>
                    <a:pt x="242" y="484"/>
                  </a:lnTo>
                  <a:lnTo>
                    <a:pt x="238" y="479"/>
                  </a:lnTo>
                  <a:lnTo>
                    <a:pt x="232" y="473"/>
                  </a:lnTo>
                  <a:lnTo>
                    <a:pt x="227" y="469"/>
                  </a:lnTo>
                  <a:lnTo>
                    <a:pt x="219" y="464"/>
                  </a:lnTo>
                  <a:lnTo>
                    <a:pt x="213" y="458"/>
                  </a:lnTo>
                  <a:lnTo>
                    <a:pt x="208" y="450"/>
                  </a:lnTo>
                  <a:lnTo>
                    <a:pt x="202" y="445"/>
                  </a:lnTo>
                  <a:lnTo>
                    <a:pt x="194" y="437"/>
                  </a:lnTo>
                  <a:lnTo>
                    <a:pt x="187" y="429"/>
                  </a:lnTo>
                  <a:lnTo>
                    <a:pt x="179" y="422"/>
                  </a:lnTo>
                  <a:lnTo>
                    <a:pt x="171" y="414"/>
                  </a:lnTo>
                  <a:lnTo>
                    <a:pt x="164" y="407"/>
                  </a:lnTo>
                  <a:lnTo>
                    <a:pt x="156" y="397"/>
                  </a:lnTo>
                  <a:lnTo>
                    <a:pt x="149" y="389"/>
                  </a:lnTo>
                  <a:lnTo>
                    <a:pt x="141" y="380"/>
                  </a:lnTo>
                  <a:lnTo>
                    <a:pt x="137" y="376"/>
                  </a:lnTo>
                  <a:lnTo>
                    <a:pt x="133" y="372"/>
                  </a:lnTo>
                  <a:lnTo>
                    <a:pt x="130" y="367"/>
                  </a:lnTo>
                  <a:lnTo>
                    <a:pt x="126" y="363"/>
                  </a:lnTo>
                  <a:lnTo>
                    <a:pt x="118" y="353"/>
                  </a:lnTo>
                  <a:lnTo>
                    <a:pt x="112" y="344"/>
                  </a:lnTo>
                  <a:lnTo>
                    <a:pt x="109" y="340"/>
                  </a:lnTo>
                  <a:lnTo>
                    <a:pt x="105" y="336"/>
                  </a:lnTo>
                  <a:lnTo>
                    <a:pt x="101" y="330"/>
                  </a:lnTo>
                  <a:lnTo>
                    <a:pt x="97" y="327"/>
                  </a:lnTo>
                  <a:lnTo>
                    <a:pt x="92" y="317"/>
                  </a:lnTo>
                  <a:lnTo>
                    <a:pt x="86" y="310"/>
                  </a:lnTo>
                  <a:lnTo>
                    <a:pt x="82" y="304"/>
                  </a:lnTo>
                  <a:lnTo>
                    <a:pt x="80" y="298"/>
                  </a:lnTo>
                  <a:lnTo>
                    <a:pt x="76" y="294"/>
                  </a:lnTo>
                  <a:lnTo>
                    <a:pt x="74" y="289"/>
                  </a:lnTo>
                  <a:lnTo>
                    <a:pt x="71" y="283"/>
                  </a:lnTo>
                  <a:lnTo>
                    <a:pt x="67" y="279"/>
                  </a:lnTo>
                  <a:lnTo>
                    <a:pt x="65" y="273"/>
                  </a:lnTo>
                  <a:lnTo>
                    <a:pt x="63" y="270"/>
                  </a:lnTo>
                  <a:lnTo>
                    <a:pt x="59" y="266"/>
                  </a:lnTo>
                  <a:lnTo>
                    <a:pt x="57" y="260"/>
                  </a:lnTo>
                  <a:lnTo>
                    <a:pt x="55" y="254"/>
                  </a:lnTo>
                  <a:lnTo>
                    <a:pt x="52" y="251"/>
                  </a:lnTo>
                  <a:lnTo>
                    <a:pt x="48" y="241"/>
                  </a:lnTo>
                  <a:lnTo>
                    <a:pt x="44" y="233"/>
                  </a:lnTo>
                  <a:lnTo>
                    <a:pt x="38" y="224"/>
                  </a:lnTo>
                  <a:lnTo>
                    <a:pt x="36" y="216"/>
                  </a:lnTo>
                  <a:lnTo>
                    <a:pt x="31" y="207"/>
                  </a:lnTo>
                  <a:lnTo>
                    <a:pt x="29" y="199"/>
                  </a:lnTo>
                  <a:lnTo>
                    <a:pt x="25" y="190"/>
                  </a:lnTo>
                  <a:lnTo>
                    <a:pt x="23" y="182"/>
                  </a:lnTo>
                  <a:lnTo>
                    <a:pt x="21" y="176"/>
                  </a:lnTo>
                  <a:lnTo>
                    <a:pt x="17" y="169"/>
                  </a:lnTo>
                  <a:lnTo>
                    <a:pt x="15" y="161"/>
                  </a:lnTo>
                  <a:lnTo>
                    <a:pt x="14" y="154"/>
                  </a:lnTo>
                  <a:lnTo>
                    <a:pt x="12" y="148"/>
                  </a:lnTo>
                  <a:lnTo>
                    <a:pt x="10" y="142"/>
                  </a:lnTo>
                  <a:lnTo>
                    <a:pt x="8" y="137"/>
                  </a:lnTo>
                  <a:lnTo>
                    <a:pt x="6" y="131"/>
                  </a:lnTo>
                  <a:lnTo>
                    <a:pt x="4" y="127"/>
                  </a:lnTo>
                  <a:lnTo>
                    <a:pt x="4" y="123"/>
                  </a:lnTo>
                  <a:lnTo>
                    <a:pt x="2" y="116"/>
                  </a:lnTo>
                  <a:lnTo>
                    <a:pt x="0" y="110"/>
                  </a:lnTo>
                  <a:lnTo>
                    <a:pt x="0" y="106"/>
                  </a:lnTo>
                  <a:lnTo>
                    <a:pt x="0" y="106"/>
                  </a:lnTo>
                  <a:lnTo>
                    <a:pt x="55" y="0"/>
                  </a:lnTo>
                  <a:lnTo>
                    <a:pt x="55" y="0"/>
                  </a:lnTo>
                  <a:close/>
                </a:path>
              </a:pathLst>
            </a:custGeom>
            <a:solidFill>
              <a:srgbClr val="2E332E"/>
            </a:solidFill>
            <a:ln w="9525">
              <a:noFill/>
              <a:round/>
              <a:headEnd/>
              <a:tailEnd/>
            </a:ln>
          </p:spPr>
          <p:txBody>
            <a:bodyPr/>
            <a:lstStyle/>
            <a:p>
              <a:endParaRPr lang="en-US"/>
            </a:p>
          </p:txBody>
        </p:sp>
        <p:sp>
          <p:nvSpPr>
            <p:cNvPr id="32795" name="Freeform 27"/>
            <p:cNvSpPr>
              <a:spLocks/>
            </p:cNvSpPr>
            <p:nvPr/>
          </p:nvSpPr>
          <p:spPr bwMode="auto">
            <a:xfrm>
              <a:off x="2641" y="2471"/>
              <a:ext cx="302" cy="232"/>
            </a:xfrm>
            <a:custGeom>
              <a:avLst/>
              <a:gdLst/>
              <a:ahLst/>
              <a:cxnLst>
                <a:cxn ang="0">
                  <a:pos x="0" y="0"/>
                </a:cxn>
                <a:cxn ang="0">
                  <a:pos x="4" y="5"/>
                </a:cxn>
                <a:cxn ang="0">
                  <a:pos x="10" y="13"/>
                </a:cxn>
                <a:cxn ang="0">
                  <a:pos x="15" y="22"/>
                </a:cxn>
                <a:cxn ang="0">
                  <a:pos x="23" y="34"/>
                </a:cxn>
                <a:cxn ang="0">
                  <a:pos x="33" y="45"/>
                </a:cxn>
                <a:cxn ang="0">
                  <a:pos x="42" y="60"/>
                </a:cxn>
                <a:cxn ang="0">
                  <a:pos x="52" y="74"/>
                </a:cxn>
                <a:cxn ang="0">
                  <a:pos x="61" y="89"/>
                </a:cxn>
                <a:cxn ang="0">
                  <a:pos x="74" y="104"/>
                </a:cxn>
                <a:cxn ang="0">
                  <a:pos x="86" y="119"/>
                </a:cxn>
                <a:cxn ang="0">
                  <a:pos x="97" y="135"/>
                </a:cxn>
                <a:cxn ang="0">
                  <a:pos x="111" y="150"/>
                </a:cxn>
                <a:cxn ang="0">
                  <a:pos x="122" y="165"/>
                </a:cxn>
                <a:cxn ang="0">
                  <a:pos x="135" y="178"/>
                </a:cxn>
                <a:cxn ang="0">
                  <a:pos x="147" y="192"/>
                </a:cxn>
                <a:cxn ang="0">
                  <a:pos x="158" y="203"/>
                </a:cxn>
                <a:cxn ang="0">
                  <a:pos x="169" y="213"/>
                </a:cxn>
                <a:cxn ang="0">
                  <a:pos x="179" y="222"/>
                </a:cxn>
                <a:cxn ang="0">
                  <a:pos x="188" y="230"/>
                </a:cxn>
                <a:cxn ang="0">
                  <a:pos x="200" y="235"/>
                </a:cxn>
                <a:cxn ang="0">
                  <a:pos x="213" y="245"/>
                </a:cxn>
                <a:cxn ang="0">
                  <a:pos x="228" y="254"/>
                </a:cxn>
                <a:cxn ang="0">
                  <a:pos x="238" y="260"/>
                </a:cxn>
                <a:cxn ang="0">
                  <a:pos x="251" y="266"/>
                </a:cxn>
                <a:cxn ang="0">
                  <a:pos x="409" y="401"/>
                </a:cxn>
                <a:cxn ang="0">
                  <a:pos x="390" y="464"/>
                </a:cxn>
                <a:cxn ang="0">
                  <a:pos x="158" y="323"/>
                </a:cxn>
                <a:cxn ang="0">
                  <a:pos x="154" y="319"/>
                </a:cxn>
                <a:cxn ang="0">
                  <a:pos x="145" y="311"/>
                </a:cxn>
                <a:cxn ang="0">
                  <a:pos x="131" y="298"/>
                </a:cxn>
                <a:cxn ang="0">
                  <a:pos x="116" y="283"/>
                </a:cxn>
                <a:cxn ang="0">
                  <a:pos x="109" y="273"/>
                </a:cxn>
                <a:cxn ang="0">
                  <a:pos x="99" y="264"/>
                </a:cxn>
                <a:cxn ang="0">
                  <a:pos x="90" y="254"/>
                </a:cxn>
                <a:cxn ang="0">
                  <a:pos x="82" y="245"/>
                </a:cxn>
                <a:cxn ang="0">
                  <a:pos x="74" y="235"/>
                </a:cxn>
                <a:cxn ang="0">
                  <a:pos x="65" y="224"/>
                </a:cxn>
                <a:cxn ang="0">
                  <a:pos x="52" y="209"/>
                </a:cxn>
                <a:cxn ang="0">
                  <a:pos x="38" y="192"/>
                </a:cxn>
                <a:cxn ang="0">
                  <a:pos x="33" y="178"/>
                </a:cxn>
                <a:cxn ang="0">
                  <a:pos x="25" y="167"/>
                </a:cxn>
                <a:cxn ang="0">
                  <a:pos x="23" y="157"/>
                </a:cxn>
                <a:cxn ang="0">
                  <a:pos x="19" y="144"/>
                </a:cxn>
                <a:cxn ang="0">
                  <a:pos x="21" y="135"/>
                </a:cxn>
                <a:cxn ang="0">
                  <a:pos x="17" y="125"/>
                </a:cxn>
                <a:cxn ang="0">
                  <a:pos x="17" y="118"/>
                </a:cxn>
                <a:cxn ang="0">
                  <a:pos x="17" y="110"/>
                </a:cxn>
                <a:cxn ang="0">
                  <a:pos x="15" y="98"/>
                </a:cxn>
                <a:cxn ang="0">
                  <a:pos x="14" y="87"/>
                </a:cxn>
                <a:cxn ang="0">
                  <a:pos x="12" y="76"/>
                </a:cxn>
                <a:cxn ang="0">
                  <a:pos x="10" y="62"/>
                </a:cxn>
                <a:cxn ang="0">
                  <a:pos x="8" y="51"/>
                </a:cxn>
                <a:cxn ang="0">
                  <a:pos x="6" y="40"/>
                </a:cxn>
                <a:cxn ang="0">
                  <a:pos x="4" y="28"/>
                </a:cxn>
                <a:cxn ang="0">
                  <a:pos x="4" y="19"/>
                </a:cxn>
                <a:cxn ang="0">
                  <a:pos x="0" y="5"/>
                </a:cxn>
                <a:cxn ang="0">
                  <a:pos x="0" y="0"/>
                </a:cxn>
              </a:cxnLst>
              <a:rect l="0" t="0" r="r" b="b"/>
              <a:pathLst>
                <a:path w="605" h="464">
                  <a:moveTo>
                    <a:pt x="0" y="0"/>
                  </a:moveTo>
                  <a:lnTo>
                    <a:pt x="0" y="0"/>
                  </a:lnTo>
                  <a:lnTo>
                    <a:pt x="4" y="3"/>
                  </a:lnTo>
                  <a:lnTo>
                    <a:pt x="4" y="5"/>
                  </a:lnTo>
                  <a:lnTo>
                    <a:pt x="8" y="9"/>
                  </a:lnTo>
                  <a:lnTo>
                    <a:pt x="10" y="13"/>
                  </a:lnTo>
                  <a:lnTo>
                    <a:pt x="14" y="19"/>
                  </a:lnTo>
                  <a:lnTo>
                    <a:pt x="15" y="22"/>
                  </a:lnTo>
                  <a:lnTo>
                    <a:pt x="19" y="28"/>
                  </a:lnTo>
                  <a:lnTo>
                    <a:pt x="23" y="34"/>
                  </a:lnTo>
                  <a:lnTo>
                    <a:pt x="27" y="40"/>
                  </a:lnTo>
                  <a:lnTo>
                    <a:pt x="33" y="45"/>
                  </a:lnTo>
                  <a:lnTo>
                    <a:pt x="36" y="53"/>
                  </a:lnTo>
                  <a:lnTo>
                    <a:pt x="42" y="60"/>
                  </a:lnTo>
                  <a:lnTo>
                    <a:pt x="46" y="68"/>
                  </a:lnTo>
                  <a:lnTo>
                    <a:pt x="52" y="74"/>
                  </a:lnTo>
                  <a:lnTo>
                    <a:pt x="57" y="81"/>
                  </a:lnTo>
                  <a:lnTo>
                    <a:pt x="61" y="89"/>
                  </a:lnTo>
                  <a:lnTo>
                    <a:pt x="67" y="97"/>
                  </a:lnTo>
                  <a:lnTo>
                    <a:pt x="74" y="104"/>
                  </a:lnTo>
                  <a:lnTo>
                    <a:pt x="80" y="112"/>
                  </a:lnTo>
                  <a:lnTo>
                    <a:pt x="86" y="119"/>
                  </a:lnTo>
                  <a:lnTo>
                    <a:pt x="91" y="127"/>
                  </a:lnTo>
                  <a:lnTo>
                    <a:pt x="97" y="135"/>
                  </a:lnTo>
                  <a:lnTo>
                    <a:pt x="105" y="142"/>
                  </a:lnTo>
                  <a:lnTo>
                    <a:pt x="111" y="150"/>
                  </a:lnTo>
                  <a:lnTo>
                    <a:pt x="116" y="157"/>
                  </a:lnTo>
                  <a:lnTo>
                    <a:pt x="122" y="165"/>
                  </a:lnTo>
                  <a:lnTo>
                    <a:pt x="130" y="173"/>
                  </a:lnTo>
                  <a:lnTo>
                    <a:pt x="135" y="178"/>
                  </a:lnTo>
                  <a:lnTo>
                    <a:pt x="143" y="186"/>
                  </a:lnTo>
                  <a:lnTo>
                    <a:pt x="147" y="192"/>
                  </a:lnTo>
                  <a:lnTo>
                    <a:pt x="152" y="197"/>
                  </a:lnTo>
                  <a:lnTo>
                    <a:pt x="158" y="203"/>
                  </a:lnTo>
                  <a:lnTo>
                    <a:pt x="164" y="209"/>
                  </a:lnTo>
                  <a:lnTo>
                    <a:pt x="169" y="213"/>
                  </a:lnTo>
                  <a:lnTo>
                    <a:pt x="173" y="216"/>
                  </a:lnTo>
                  <a:lnTo>
                    <a:pt x="179" y="222"/>
                  </a:lnTo>
                  <a:lnTo>
                    <a:pt x="185" y="226"/>
                  </a:lnTo>
                  <a:lnTo>
                    <a:pt x="188" y="230"/>
                  </a:lnTo>
                  <a:lnTo>
                    <a:pt x="194" y="232"/>
                  </a:lnTo>
                  <a:lnTo>
                    <a:pt x="200" y="235"/>
                  </a:lnTo>
                  <a:lnTo>
                    <a:pt x="204" y="239"/>
                  </a:lnTo>
                  <a:lnTo>
                    <a:pt x="213" y="245"/>
                  </a:lnTo>
                  <a:lnTo>
                    <a:pt x="221" y="251"/>
                  </a:lnTo>
                  <a:lnTo>
                    <a:pt x="228" y="254"/>
                  </a:lnTo>
                  <a:lnTo>
                    <a:pt x="234" y="258"/>
                  </a:lnTo>
                  <a:lnTo>
                    <a:pt x="238" y="260"/>
                  </a:lnTo>
                  <a:lnTo>
                    <a:pt x="244" y="262"/>
                  </a:lnTo>
                  <a:lnTo>
                    <a:pt x="251" y="266"/>
                  </a:lnTo>
                  <a:lnTo>
                    <a:pt x="253" y="266"/>
                  </a:lnTo>
                  <a:lnTo>
                    <a:pt x="409" y="401"/>
                  </a:lnTo>
                  <a:lnTo>
                    <a:pt x="605" y="344"/>
                  </a:lnTo>
                  <a:lnTo>
                    <a:pt x="390" y="464"/>
                  </a:lnTo>
                  <a:lnTo>
                    <a:pt x="215" y="308"/>
                  </a:lnTo>
                  <a:lnTo>
                    <a:pt x="158" y="323"/>
                  </a:lnTo>
                  <a:lnTo>
                    <a:pt x="156" y="321"/>
                  </a:lnTo>
                  <a:lnTo>
                    <a:pt x="154" y="319"/>
                  </a:lnTo>
                  <a:lnTo>
                    <a:pt x="150" y="315"/>
                  </a:lnTo>
                  <a:lnTo>
                    <a:pt x="145" y="311"/>
                  </a:lnTo>
                  <a:lnTo>
                    <a:pt x="139" y="304"/>
                  </a:lnTo>
                  <a:lnTo>
                    <a:pt x="131" y="298"/>
                  </a:lnTo>
                  <a:lnTo>
                    <a:pt x="124" y="291"/>
                  </a:lnTo>
                  <a:lnTo>
                    <a:pt x="116" y="283"/>
                  </a:lnTo>
                  <a:lnTo>
                    <a:pt x="112" y="277"/>
                  </a:lnTo>
                  <a:lnTo>
                    <a:pt x="109" y="273"/>
                  </a:lnTo>
                  <a:lnTo>
                    <a:pt x="103" y="268"/>
                  </a:lnTo>
                  <a:lnTo>
                    <a:pt x="99" y="264"/>
                  </a:lnTo>
                  <a:lnTo>
                    <a:pt x="95" y="258"/>
                  </a:lnTo>
                  <a:lnTo>
                    <a:pt x="90" y="254"/>
                  </a:lnTo>
                  <a:lnTo>
                    <a:pt x="86" y="249"/>
                  </a:lnTo>
                  <a:lnTo>
                    <a:pt x="82" y="245"/>
                  </a:lnTo>
                  <a:lnTo>
                    <a:pt x="76" y="239"/>
                  </a:lnTo>
                  <a:lnTo>
                    <a:pt x="74" y="235"/>
                  </a:lnTo>
                  <a:lnTo>
                    <a:pt x="69" y="230"/>
                  </a:lnTo>
                  <a:lnTo>
                    <a:pt x="65" y="224"/>
                  </a:lnTo>
                  <a:lnTo>
                    <a:pt x="57" y="216"/>
                  </a:lnTo>
                  <a:lnTo>
                    <a:pt x="52" y="209"/>
                  </a:lnTo>
                  <a:lnTo>
                    <a:pt x="44" y="199"/>
                  </a:lnTo>
                  <a:lnTo>
                    <a:pt x="38" y="192"/>
                  </a:lnTo>
                  <a:lnTo>
                    <a:pt x="34" y="184"/>
                  </a:lnTo>
                  <a:lnTo>
                    <a:pt x="33" y="178"/>
                  </a:lnTo>
                  <a:lnTo>
                    <a:pt x="27" y="171"/>
                  </a:lnTo>
                  <a:lnTo>
                    <a:pt x="25" y="167"/>
                  </a:lnTo>
                  <a:lnTo>
                    <a:pt x="23" y="161"/>
                  </a:lnTo>
                  <a:lnTo>
                    <a:pt x="23" y="157"/>
                  </a:lnTo>
                  <a:lnTo>
                    <a:pt x="19" y="150"/>
                  </a:lnTo>
                  <a:lnTo>
                    <a:pt x="19" y="144"/>
                  </a:lnTo>
                  <a:lnTo>
                    <a:pt x="19" y="138"/>
                  </a:lnTo>
                  <a:lnTo>
                    <a:pt x="21" y="135"/>
                  </a:lnTo>
                  <a:lnTo>
                    <a:pt x="19" y="131"/>
                  </a:lnTo>
                  <a:lnTo>
                    <a:pt x="17" y="125"/>
                  </a:lnTo>
                  <a:lnTo>
                    <a:pt x="17" y="121"/>
                  </a:lnTo>
                  <a:lnTo>
                    <a:pt x="17" y="118"/>
                  </a:lnTo>
                  <a:lnTo>
                    <a:pt x="17" y="114"/>
                  </a:lnTo>
                  <a:lnTo>
                    <a:pt x="17" y="110"/>
                  </a:lnTo>
                  <a:lnTo>
                    <a:pt x="15" y="104"/>
                  </a:lnTo>
                  <a:lnTo>
                    <a:pt x="15" y="98"/>
                  </a:lnTo>
                  <a:lnTo>
                    <a:pt x="14" y="93"/>
                  </a:lnTo>
                  <a:lnTo>
                    <a:pt x="14" y="87"/>
                  </a:lnTo>
                  <a:lnTo>
                    <a:pt x="12" y="79"/>
                  </a:lnTo>
                  <a:lnTo>
                    <a:pt x="12" y="76"/>
                  </a:lnTo>
                  <a:lnTo>
                    <a:pt x="10" y="68"/>
                  </a:lnTo>
                  <a:lnTo>
                    <a:pt x="10" y="62"/>
                  </a:lnTo>
                  <a:lnTo>
                    <a:pt x="8" y="57"/>
                  </a:lnTo>
                  <a:lnTo>
                    <a:pt x="8" y="51"/>
                  </a:lnTo>
                  <a:lnTo>
                    <a:pt x="6" y="43"/>
                  </a:lnTo>
                  <a:lnTo>
                    <a:pt x="6" y="40"/>
                  </a:lnTo>
                  <a:lnTo>
                    <a:pt x="4" y="34"/>
                  </a:lnTo>
                  <a:lnTo>
                    <a:pt x="4" y="28"/>
                  </a:lnTo>
                  <a:lnTo>
                    <a:pt x="4" y="22"/>
                  </a:lnTo>
                  <a:lnTo>
                    <a:pt x="4" y="19"/>
                  </a:lnTo>
                  <a:lnTo>
                    <a:pt x="2" y="11"/>
                  </a:lnTo>
                  <a:lnTo>
                    <a:pt x="0" y="5"/>
                  </a:lnTo>
                  <a:lnTo>
                    <a:pt x="0" y="0"/>
                  </a:lnTo>
                  <a:lnTo>
                    <a:pt x="0" y="0"/>
                  </a:lnTo>
                  <a:lnTo>
                    <a:pt x="0" y="0"/>
                  </a:lnTo>
                  <a:close/>
                </a:path>
              </a:pathLst>
            </a:custGeom>
            <a:solidFill>
              <a:srgbClr val="CC991F"/>
            </a:solidFill>
            <a:ln w="9525">
              <a:noFill/>
              <a:round/>
              <a:headEnd/>
              <a:tailEnd/>
            </a:ln>
          </p:spPr>
          <p:txBody>
            <a:bodyPr/>
            <a:lstStyle/>
            <a:p>
              <a:endParaRPr lang="en-US"/>
            </a:p>
          </p:txBody>
        </p:sp>
        <p:sp>
          <p:nvSpPr>
            <p:cNvPr id="32796" name="Freeform 28"/>
            <p:cNvSpPr>
              <a:spLocks/>
            </p:cNvSpPr>
            <p:nvPr/>
          </p:nvSpPr>
          <p:spPr bwMode="auto">
            <a:xfrm>
              <a:off x="2786" y="2563"/>
              <a:ext cx="107" cy="89"/>
            </a:xfrm>
            <a:custGeom>
              <a:avLst/>
              <a:gdLst/>
              <a:ahLst/>
              <a:cxnLst>
                <a:cxn ang="0">
                  <a:pos x="0" y="71"/>
                </a:cxn>
                <a:cxn ang="0">
                  <a:pos x="2" y="69"/>
                </a:cxn>
                <a:cxn ang="0">
                  <a:pos x="6" y="65"/>
                </a:cxn>
                <a:cxn ang="0">
                  <a:pos x="10" y="59"/>
                </a:cxn>
                <a:cxn ang="0">
                  <a:pos x="17" y="53"/>
                </a:cxn>
                <a:cxn ang="0">
                  <a:pos x="25" y="48"/>
                </a:cxn>
                <a:cxn ang="0">
                  <a:pos x="34" y="40"/>
                </a:cxn>
                <a:cxn ang="0">
                  <a:pos x="38" y="36"/>
                </a:cxn>
                <a:cxn ang="0">
                  <a:pos x="44" y="34"/>
                </a:cxn>
                <a:cxn ang="0">
                  <a:pos x="48" y="32"/>
                </a:cxn>
                <a:cxn ang="0">
                  <a:pos x="53" y="31"/>
                </a:cxn>
                <a:cxn ang="0">
                  <a:pos x="61" y="27"/>
                </a:cxn>
                <a:cxn ang="0">
                  <a:pos x="71" y="27"/>
                </a:cxn>
                <a:cxn ang="0">
                  <a:pos x="78" y="27"/>
                </a:cxn>
                <a:cxn ang="0">
                  <a:pos x="88" y="29"/>
                </a:cxn>
                <a:cxn ang="0">
                  <a:pos x="91" y="29"/>
                </a:cxn>
                <a:cxn ang="0">
                  <a:pos x="97" y="31"/>
                </a:cxn>
                <a:cxn ang="0">
                  <a:pos x="99" y="32"/>
                </a:cxn>
                <a:cxn ang="0">
                  <a:pos x="101" y="34"/>
                </a:cxn>
                <a:cxn ang="0">
                  <a:pos x="101" y="32"/>
                </a:cxn>
                <a:cxn ang="0">
                  <a:pos x="105" y="31"/>
                </a:cxn>
                <a:cxn ang="0">
                  <a:pos x="107" y="27"/>
                </a:cxn>
                <a:cxn ang="0">
                  <a:pos x="112" y="25"/>
                </a:cxn>
                <a:cxn ang="0">
                  <a:pos x="118" y="21"/>
                </a:cxn>
                <a:cxn ang="0">
                  <a:pos x="124" y="15"/>
                </a:cxn>
                <a:cxn ang="0">
                  <a:pos x="131" y="12"/>
                </a:cxn>
                <a:cxn ang="0">
                  <a:pos x="139" y="10"/>
                </a:cxn>
                <a:cxn ang="0">
                  <a:pos x="145" y="8"/>
                </a:cxn>
                <a:cxn ang="0">
                  <a:pos x="148" y="6"/>
                </a:cxn>
                <a:cxn ang="0">
                  <a:pos x="152" y="4"/>
                </a:cxn>
                <a:cxn ang="0">
                  <a:pos x="158" y="4"/>
                </a:cxn>
                <a:cxn ang="0">
                  <a:pos x="162" y="2"/>
                </a:cxn>
                <a:cxn ang="0">
                  <a:pos x="168" y="0"/>
                </a:cxn>
                <a:cxn ang="0">
                  <a:pos x="171" y="0"/>
                </a:cxn>
                <a:cxn ang="0">
                  <a:pos x="177" y="0"/>
                </a:cxn>
                <a:cxn ang="0">
                  <a:pos x="185" y="0"/>
                </a:cxn>
                <a:cxn ang="0">
                  <a:pos x="190" y="0"/>
                </a:cxn>
                <a:cxn ang="0">
                  <a:pos x="194" y="0"/>
                </a:cxn>
                <a:cxn ang="0">
                  <a:pos x="196" y="0"/>
                </a:cxn>
                <a:cxn ang="0">
                  <a:pos x="213" y="126"/>
                </a:cxn>
                <a:cxn ang="0">
                  <a:pos x="118" y="179"/>
                </a:cxn>
                <a:cxn ang="0">
                  <a:pos x="0" y="71"/>
                </a:cxn>
                <a:cxn ang="0">
                  <a:pos x="0" y="71"/>
                </a:cxn>
              </a:cxnLst>
              <a:rect l="0" t="0" r="r" b="b"/>
              <a:pathLst>
                <a:path w="213" h="179">
                  <a:moveTo>
                    <a:pt x="0" y="71"/>
                  </a:moveTo>
                  <a:lnTo>
                    <a:pt x="2" y="69"/>
                  </a:lnTo>
                  <a:lnTo>
                    <a:pt x="6" y="65"/>
                  </a:lnTo>
                  <a:lnTo>
                    <a:pt x="10" y="59"/>
                  </a:lnTo>
                  <a:lnTo>
                    <a:pt x="17" y="53"/>
                  </a:lnTo>
                  <a:lnTo>
                    <a:pt x="25" y="48"/>
                  </a:lnTo>
                  <a:lnTo>
                    <a:pt x="34" y="40"/>
                  </a:lnTo>
                  <a:lnTo>
                    <a:pt x="38" y="36"/>
                  </a:lnTo>
                  <a:lnTo>
                    <a:pt x="44" y="34"/>
                  </a:lnTo>
                  <a:lnTo>
                    <a:pt x="48" y="32"/>
                  </a:lnTo>
                  <a:lnTo>
                    <a:pt x="53" y="31"/>
                  </a:lnTo>
                  <a:lnTo>
                    <a:pt x="61" y="27"/>
                  </a:lnTo>
                  <a:lnTo>
                    <a:pt x="71" y="27"/>
                  </a:lnTo>
                  <a:lnTo>
                    <a:pt x="78" y="27"/>
                  </a:lnTo>
                  <a:lnTo>
                    <a:pt x="88" y="29"/>
                  </a:lnTo>
                  <a:lnTo>
                    <a:pt x="91" y="29"/>
                  </a:lnTo>
                  <a:lnTo>
                    <a:pt x="97" y="31"/>
                  </a:lnTo>
                  <a:lnTo>
                    <a:pt x="99" y="32"/>
                  </a:lnTo>
                  <a:lnTo>
                    <a:pt x="101" y="34"/>
                  </a:lnTo>
                  <a:lnTo>
                    <a:pt x="101" y="32"/>
                  </a:lnTo>
                  <a:lnTo>
                    <a:pt x="105" y="31"/>
                  </a:lnTo>
                  <a:lnTo>
                    <a:pt x="107" y="27"/>
                  </a:lnTo>
                  <a:lnTo>
                    <a:pt x="112" y="25"/>
                  </a:lnTo>
                  <a:lnTo>
                    <a:pt x="118" y="21"/>
                  </a:lnTo>
                  <a:lnTo>
                    <a:pt x="124" y="15"/>
                  </a:lnTo>
                  <a:lnTo>
                    <a:pt x="131" y="12"/>
                  </a:lnTo>
                  <a:lnTo>
                    <a:pt x="139" y="10"/>
                  </a:lnTo>
                  <a:lnTo>
                    <a:pt x="145" y="8"/>
                  </a:lnTo>
                  <a:lnTo>
                    <a:pt x="148" y="6"/>
                  </a:lnTo>
                  <a:lnTo>
                    <a:pt x="152" y="4"/>
                  </a:lnTo>
                  <a:lnTo>
                    <a:pt x="158" y="4"/>
                  </a:lnTo>
                  <a:lnTo>
                    <a:pt x="162" y="2"/>
                  </a:lnTo>
                  <a:lnTo>
                    <a:pt x="168" y="0"/>
                  </a:lnTo>
                  <a:lnTo>
                    <a:pt x="171" y="0"/>
                  </a:lnTo>
                  <a:lnTo>
                    <a:pt x="177" y="0"/>
                  </a:lnTo>
                  <a:lnTo>
                    <a:pt x="185" y="0"/>
                  </a:lnTo>
                  <a:lnTo>
                    <a:pt x="190" y="0"/>
                  </a:lnTo>
                  <a:lnTo>
                    <a:pt x="194" y="0"/>
                  </a:lnTo>
                  <a:lnTo>
                    <a:pt x="196" y="0"/>
                  </a:lnTo>
                  <a:lnTo>
                    <a:pt x="213" y="126"/>
                  </a:lnTo>
                  <a:lnTo>
                    <a:pt x="118" y="179"/>
                  </a:lnTo>
                  <a:lnTo>
                    <a:pt x="0" y="71"/>
                  </a:lnTo>
                  <a:lnTo>
                    <a:pt x="0" y="71"/>
                  </a:lnTo>
                  <a:close/>
                </a:path>
              </a:pathLst>
            </a:custGeom>
            <a:solidFill>
              <a:srgbClr val="786940"/>
            </a:solidFill>
            <a:ln w="9525">
              <a:noFill/>
              <a:round/>
              <a:headEnd/>
              <a:tailEnd/>
            </a:ln>
          </p:spPr>
          <p:txBody>
            <a:bodyPr/>
            <a:lstStyle/>
            <a:p>
              <a:endParaRPr lang="en-US"/>
            </a:p>
          </p:txBody>
        </p:sp>
        <p:sp>
          <p:nvSpPr>
            <p:cNvPr id="32797" name="Freeform 29"/>
            <p:cNvSpPr>
              <a:spLocks/>
            </p:cNvSpPr>
            <p:nvPr/>
          </p:nvSpPr>
          <p:spPr bwMode="auto">
            <a:xfrm>
              <a:off x="2806" y="2585"/>
              <a:ext cx="25" cy="15"/>
            </a:xfrm>
            <a:custGeom>
              <a:avLst/>
              <a:gdLst/>
              <a:ahLst/>
              <a:cxnLst>
                <a:cxn ang="0">
                  <a:pos x="0" y="28"/>
                </a:cxn>
                <a:cxn ang="0">
                  <a:pos x="0" y="25"/>
                </a:cxn>
                <a:cxn ang="0">
                  <a:pos x="4" y="19"/>
                </a:cxn>
                <a:cxn ang="0">
                  <a:pos x="8" y="15"/>
                </a:cxn>
                <a:cxn ang="0">
                  <a:pos x="10" y="9"/>
                </a:cxn>
                <a:cxn ang="0">
                  <a:pos x="15" y="7"/>
                </a:cxn>
                <a:cxn ang="0">
                  <a:pos x="19" y="4"/>
                </a:cxn>
                <a:cxn ang="0">
                  <a:pos x="23" y="2"/>
                </a:cxn>
                <a:cxn ang="0">
                  <a:pos x="29" y="2"/>
                </a:cxn>
                <a:cxn ang="0">
                  <a:pos x="34" y="0"/>
                </a:cxn>
                <a:cxn ang="0">
                  <a:pos x="38" y="0"/>
                </a:cxn>
                <a:cxn ang="0">
                  <a:pos x="46" y="2"/>
                </a:cxn>
                <a:cxn ang="0">
                  <a:pos x="50" y="2"/>
                </a:cxn>
                <a:cxn ang="0">
                  <a:pos x="34" y="23"/>
                </a:cxn>
                <a:cxn ang="0">
                  <a:pos x="0" y="28"/>
                </a:cxn>
                <a:cxn ang="0">
                  <a:pos x="0" y="28"/>
                </a:cxn>
              </a:cxnLst>
              <a:rect l="0" t="0" r="r" b="b"/>
              <a:pathLst>
                <a:path w="50" h="28">
                  <a:moveTo>
                    <a:pt x="0" y="28"/>
                  </a:moveTo>
                  <a:lnTo>
                    <a:pt x="0" y="25"/>
                  </a:lnTo>
                  <a:lnTo>
                    <a:pt x="4" y="19"/>
                  </a:lnTo>
                  <a:lnTo>
                    <a:pt x="8" y="15"/>
                  </a:lnTo>
                  <a:lnTo>
                    <a:pt x="10" y="9"/>
                  </a:lnTo>
                  <a:lnTo>
                    <a:pt x="15" y="7"/>
                  </a:lnTo>
                  <a:lnTo>
                    <a:pt x="19" y="4"/>
                  </a:lnTo>
                  <a:lnTo>
                    <a:pt x="23" y="2"/>
                  </a:lnTo>
                  <a:lnTo>
                    <a:pt x="29" y="2"/>
                  </a:lnTo>
                  <a:lnTo>
                    <a:pt x="34" y="0"/>
                  </a:lnTo>
                  <a:lnTo>
                    <a:pt x="38" y="0"/>
                  </a:lnTo>
                  <a:lnTo>
                    <a:pt x="46" y="2"/>
                  </a:lnTo>
                  <a:lnTo>
                    <a:pt x="50" y="2"/>
                  </a:lnTo>
                  <a:lnTo>
                    <a:pt x="34" y="23"/>
                  </a:lnTo>
                  <a:lnTo>
                    <a:pt x="0" y="28"/>
                  </a:lnTo>
                  <a:lnTo>
                    <a:pt x="0" y="28"/>
                  </a:lnTo>
                  <a:close/>
                </a:path>
              </a:pathLst>
            </a:custGeom>
            <a:solidFill>
              <a:srgbClr val="2E332E"/>
            </a:solidFill>
            <a:ln w="9525">
              <a:noFill/>
              <a:round/>
              <a:headEnd/>
              <a:tailEnd/>
            </a:ln>
          </p:spPr>
          <p:txBody>
            <a:bodyPr/>
            <a:lstStyle/>
            <a:p>
              <a:endParaRPr lang="en-US"/>
            </a:p>
          </p:txBody>
        </p:sp>
        <p:sp>
          <p:nvSpPr>
            <p:cNvPr id="32798" name="Freeform 30"/>
            <p:cNvSpPr>
              <a:spLocks/>
            </p:cNvSpPr>
            <p:nvPr/>
          </p:nvSpPr>
          <p:spPr bwMode="auto">
            <a:xfrm>
              <a:off x="2851" y="2606"/>
              <a:ext cx="33" cy="15"/>
            </a:xfrm>
            <a:custGeom>
              <a:avLst/>
              <a:gdLst/>
              <a:ahLst/>
              <a:cxnLst>
                <a:cxn ang="0">
                  <a:pos x="0" y="24"/>
                </a:cxn>
                <a:cxn ang="0">
                  <a:pos x="2" y="21"/>
                </a:cxn>
                <a:cxn ang="0">
                  <a:pos x="10" y="15"/>
                </a:cxn>
                <a:cxn ang="0">
                  <a:pos x="14" y="9"/>
                </a:cxn>
                <a:cxn ang="0">
                  <a:pos x="19" y="5"/>
                </a:cxn>
                <a:cxn ang="0">
                  <a:pos x="25" y="3"/>
                </a:cxn>
                <a:cxn ang="0">
                  <a:pos x="31" y="2"/>
                </a:cxn>
                <a:cxn ang="0">
                  <a:pos x="37" y="0"/>
                </a:cxn>
                <a:cxn ang="0">
                  <a:pos x="44" y="0"/>
                </a:cxn>
                <a:cxn ang="0">
                  <a:pos x="50" y="0"/>
                </a:cxn>
                <a:cxn ang="0">
                  <a:pos x="56" y="3"/>
                </a:cxn>
                <a:cxn ang="0">
                  <a:pos x="59" y="3"/>
                </a:cxn>
                <a:cxn ang="0">
                  <a:pos x="63" y="5"/>
                </a:cxn>
                <a:cxn ang="0">
                  <a:pos x="65" y="7"/>
                </a:cxn>
                <a:cxn ang="0">
                  <a:pos x="67" y="9"/>
                </a:cxn>
                <a:cxn ang="0">
                  <a:pos x="37" y="28"/>
                </a:cxn>
                <a:cxn ang="0">
                  <a:pos x="0" y="24"/>
                </a:cxn>
                <a:cxn ang="0">
                  <a:pos x="0" y="24"/>
                </a:cxn>
              </a:cxnLst>
              <a:rect l="0" t="0" r="r" b="b"/>
              <a:pathLst>
                <a:path w="67" h="28">
                  <a:moveTo>
                    <a:pt x="0" y="24"/>
                  </a:moveTo>
                  <a:lnTo>
                    <a:pt x="2" y="21"/>
                  </a:lnTo>
                  <a:lnTo>
                    <a:pt x="10" y="15"/>
                  </a:lnTo>
                  <a:lnTo>
                    <a:pt x="14" y="9"/>
                  </a:lnTo>
                  <a:lnTo>
                    <a:pt x="19" y="5"/>
                  </a:lnTo>
                  <a:lnTo>
                    <a:pt x="25" y="3"/>
                  </a:lnTo>
                  <a:lnTo>
                    <a:pt x="31" y="2"/>
                  </a:lnTo>
                  <a:lnTo>
                    <a:pt x="37" y="0"/>
                  </a:lnTo>
                  <a:lnTo>
                    <a:pt x="44" y="0"/>
                  </a:lnTo>
                  <a:lnTo>
                    <a:pt x="50" y="0"/>
                  </a:lnTo>
                  <a:lnTo>
                    <a:pt x="56" y="3"/>
                  </a:lnTo>
                  <a:lnTo>
                    <a:pt x="59" y="3"/>
                  </a:lnTo>
                  <a:lnTo>
                    <a:pt x="63" y="5"/>
                  </a:lnTo>
                  <a:lnTo>
                    <a:pt x="65" y="7"/>
                  </a:lnTo>
                  <a:lnTo>
                    <a:pt x="67" y="9"/>
                  </a:lnTo>
                  <a:lnTo>
                    <a:pt x="37" y="28"/>
                  </a:lnTo>
                  <a:lnTo>
                    <a:pt x="0" y="24"/>
                  </a:lnTo>
                  <a:lnTo>
                    <a:pt x="0" y="24"/>
                  </a:lnTo>
                  <a:close/>
                </a:path>
              </a:pathLst>
            </a:custGeom>
            <a:solidFill>
              <a:srgbClr val="2E332E"/>
            </a:solidFill>
            <a:ln w="9525">
              <a:noFill/>
              <a:round/>
              <a:headEnd/>
              <a:tailEnd/>
            </a:ln>
          </p:spPr>
          <p:txBody>
            <a:bodyPr/>
            <a:lstStyle/>
            <a:p>
              <a:endParaRPr lang="en-US"/>
            </a:p>
          </p:txBody>
        </p:sp>
        <p:sp>
          <p:nvSpPr>
            <p:cNvPr id="32799" name="Freeform 31"/>
            <p:cNvSpPr>
              <a:spLocks/>
            </p:cNvSpPr>
            <p:nvPr/>
          </p:nvSpPr>
          <p:spPr bwMode="auto">
            <a:xfrm>
              <a:off x="2825" y="2603"/>
              <a:ext cx="25" cy="13"/>
            </a:xfrm>
            <a:custGeom>
              <a:avLst/>
              <a:gdLst/>
              <a:ahLst/>
              <a:cxnLst>
                <a:cxn ang="0">
                  <a:pos x="0" y="27"/>
                </a:cxn>
                <a:cxn ang="0">
                  <a:pos x="0" y="23"/>
                </a:cxn>
                <a:cxn ang="0">
                  <a:pos x="4" y="17"/>
                </a:cxn>
                <a:cxn ang="0">
                  <a:pos x="8" y="13"/>
                </a:cxn>
                <a:cxn ang="0">
                  <a:pos x="12" y="10"/>
                </a:cxn>
                <a:cxn ang="0">
                  <a:pos x="15" y="6"/>
                </a:cxn>
                <a:cxn ang="0">
                  <a:pos x="19" y="4"/>
                </a:cxn>
                <a:cxn ang="0">
                  <a:pos x="25" y="2"/>
                </a:cxn>
                <a:cxn ang="0">
                  <a:pos x="29" y="0"/>
                </a:cxn>
                <a:cxn ang="0">
                  <a:pos x="34" y="0"/>
                </a:cxn>
                <a:cxn ang="0">
                  <a:pos x="40" y="0"/>
                </a:cxn>
                <a:cxn ang="0">
                  <a:pos x="48" y="0"/>
                </a:cxn>
                <a:cxn ang="0">
                  <a:pos x="50" y="0"/>
                </a:cxn>
                <a:cxn ang="0">
                  <a:pos x="36" y="21"/>
                </a:cxn>
                <a:cxn ang="0">
                  <a:pos x="0" y="27"/>
                </a:cxn>
                <a:cxn ang="0">
                  <a:pos x="0" y="27"/>
                </a:cxn>
              </a:cxnLst>
              <a:rect l="0" t="0" r="r" b="b"/>
              <a:pathLst>
                <a:path w="50" h="27">
                  <a:moveTo>
                    <a:pt x="0" y="27"/>
                  </a:moveTo>
                  <a:lnTo>
                    <a:pt x="0" y="23"/>
                  </a:lnTo>
                  <a:lnTo>
                    <a:pt x="4" y="17"/>
                  </a:lnTo>
                  <a:lnTo>
                    <a:pt x="8" y="13"/>
                  </a:lnTo>
                  <a:lnTo>
                    <a:pt x="12" y="10"/>
                  </a:lnTo>
                  <a:lnTo>
                    <a:pt x="15" y="6"/>
                  </a:lnTo>
                  <a:lnTo>
                    <a:pt x="19" y="4"/>
                  </a:lnTo>
                  <a:lnTo>
                    <a:pt x="25" y="2"/>
                  </a:lnTo>
                  <a:lnTo>
                    <a:pt x="29" y="0"/>
                  </a:lnTo>
                  <a:lnTo>
                    <a:pt x="34" y="0"/>
                  </a:lnTo>
                  <a:lnTo>
                    <a:pt x="40" y="0"/>
                  </a:lnTo>
                  <a:lnTo>
                    <a:pt x="48" y="0"/>
                  </a:lnTo>
                  <a:lnTo>
                    <a:pt x="50" y="0"/>
                  </a:lnTo>
                  <a:lnTo>
                    <a:pt x="36" y="21"/>
                  </a:lnTo>
                  <a:lnTo>
                    <a:pt x="0" y="27"/>
                  </a:lnTo>
                  <a:lnTo>
                    <a:pt x="0" y="27"/>
                  </a:lnTo>
                  <a:close/>
                </a:path>
              </a:pathLst>
            </a:custGeom>
            <a:solidFill>
              <a:srgbClr val="C9C299"/>
            </a:solidFill>
            <a:ln w="9525">
              <a:noFill/>
              <a:round/>
              <a:headEnd/>
              <a:tailEnd/>
            </a:ln>
          </p:spPr>
          <p:txBody>
            <a:bodyPr/>
            <a:lstStyle/>
            <a:p>
              <a:endParaRPr lang="en-US"/>
            </a:p>
          </p:txBody>
        </p:sp>
        <p:sp>
          <p:nvSpPr>
            <p:cNvPr id="32800" name="Freeform 32"/>
            <p:cNvSpPr>
              <a:spLocks/>
            </p:cNvSpPr>
            <p:nvPr/>
          </p:nvSpPr>
          <p:spPr bwMode="auto">
            <a:xfrm>
              <a:off x="2850" y="2579"/>
              <a:ext cx="33" cy="15"/>
            </a:xfrm>
            <a:custGeom>
              <a:avLst/>
              <a:gdLst/>
              <a:ahLst/>
              <a:cxnLst>
                <a:cxn ang="0">
                  <a:pos x="0" y="25"/>
                </a:cxn>
                <a:cxn ang="0">
                  <a:pos x="1" y="23"/>
                </a:cxn>
                <a:cxn ang="0">
                  <a:pos x="7" y="16"/>
                </a:cxn>
                <a:cxn ang="0">
                  <a:pos x="11" y="12"/>
                </a:cxn>
                <a:cxn ang="0">
                  <a:pos x="17" y="8"/>
                </a:cxn>
                <a:cxn ang="0">
                  <a:pos x="22" y="4"/>
                </a:cxn>
                <a:cxn ang="0">
                  <a:pos x="30" y="2"/>
                </a:cxn>
                <a:cxn ang="0">
                  <a:pos x="36" y="0"/>
                </a:cxn>
                <a:cxn ang="0">
                  <a:pos x="41" y="0"/>
                </a:cxn>
                <a:cxn ang="0">
                  <a:pos x="47" y="2"/>
                </a:cxn>
                <a:cxn ang="0">
                  <a:pos x="55" y="4"/>
                </a:cxn>
                <a:cxn ang="0">
                  <a:pos x="59" y="6"/>
                </a:cxn>
                <a:cxn ang="0">
                  <a:pos x="62" y="8"/>
                </a:cxn>
                <a:cxn ang="0">
                  <a:pos x="66" y="8"/>
                </a:cxn>
                <a:cxn ang="0">
                  <a:pos x="66" y="10"/>
                </a:cxn>
                <a:cxn ang="0">
                  <a:pos x="36" y="31"/>
                </a:cxn>
                <a:cxn ang="0">
                  <a:pos x="0" y="25"/>
                </a:cxn>
                <a:cxn ang="0">
                  <a:pos x="0" y="25"/>
                </a:cxn>
              </a:cxnLst>
              <a:rect l="0" t="0" r="r" b="b"/>
              <a:pathLst>
                <a:path w="66" h="31">
                  <a:moveTo>
                    <a:pt x="0" y="25"/>
                  </a:moveTo>
                  <a:lnTo>
                    <a:pt x="1" y="23"/>
                  </a:lnTo>
                  <a:lnTo>
                    <a:pt x="7" y="16"/>
                  </a:lnTo>
                  <a:lnTo>
                    <a:pt x="11" y="12"/>
                  </a:lnTo>
                  <a:lnTo>
                    <a:pt x="17" y="8"/>
                  </a:lnTo>
                  <a:lnTo>
                    <a:pt x="22" y="4"/>
                  </a:lnTo>
                  <a:lnTo>
                    <a:pt x="30" y="2"/>
                  </a:lnTo>
                  <a:lnTo>
                    <a:pt x="36" y="0"/>
                  </a:lnTo>
                  <a:lnTo>
                    <a:pt x="41" y="0"/>
                  </a:lnTo>
                  <a:lnTo>
                    <a:pt x="47" y="2"/>
                  </a:lnTo>
                  <a:lnTo>
                    <a:pt x="55" y="4"/>
                  </a:lnTo>
                  <a:lnTo>
                    <a:pt x="59" y="6"/>
                  </a:lnTo>
                  <a:lnTo>
                    <a:pt x="62" y="8"/>
                  </a:lnTo>
                  <a:lnTo>
                    <a:pt x="66" y="8"/>
                  </a:lnTo>
                  <a:lnTo>
                    <a:pt x="66" y="10"/>
                  </a:lnTo>
                  <a:lnTo>
                    <a:pt x="36" y="31"/>
                  </a:lnTo>
                  <a:lnTo>
                    <a:pt x="0" y="25"/>
                  </a:lnTo>
                  <a:lnTo>
                    <a:pt x="0" y="25"/>
                  </a:lnTo>
                  <a:close/>
                </a:path>
              </a:pathLst>
            </a:custGeom>
            <a:solidFill>
              <a:srgbClr val="C9C299"/>
            </a:solidFill>
            <a:ln w="9525">
              <a:noFill/>
              <a:round/>
              <a:headEnd/>
              <a:tailEnd/>
            </a:ln>
          </p:spPr>
          <p:txBody>
            <a:bodyPr/>
            <a:lstStyle/>
            <a:p>
              <a:endParaRPr lang="en-US"/>
            </a:p>
          </p:txBody>
        </p:sp>
        <p:sp>
          <p:nvSpPr>
            <p:cNvPr id="32801" name="Freeform 33"/>
            <p:cNvSpPr>
              <a:spLocks/>
            </p:cNvSpPr>
            <p:nvPr/>
          </p:nvSpPr>
          <p:spPr bwMode="auto">
            <a:xfrm>
              <a:off x="2620" y="2584"/>
              <a:ext cx="246" cy="693"/>
            </a:xfrm>
            <a:custGeom>
              <a:avLst/>
              <a:gdLst/>
              <a:ahLst/>
              <a:cxnLst>
                <a:cxn ang="0">
                  <a:pos x="194" y="336"/>
                </a:cxn>
                <a:cxn ang="0">
                  <a:pos x="198" y="344"/>
                </a:cxn>
                <a:cxn ang="0">
                  <a:pos x="204" y="355"/>
                </a:cxn>
                <a:cxn ang="0">
                  <a:pos x="208" y="363"/>
                </a:cxn>
                <a:cxn ang="0">
                  <a:pos x="211" y="373"/>
                </a:cxn>
                <a:cxn ang="0">
                  <a:pos x="215" y="382"/>
                </a:cxn>
                <a:cxn ang="0">
                  <a:pos x="221" y="393"/>
                </a:cxn>
                <a:cxn ang="0">
                  <a:pos x="227" y="405"/>
                </a:cxn>
                <a:cxn ang="0">
                  <a:pos x="232" y="420"/>
                </a:cxn>
                <a:cxn ang="0">
                  <a:pos x="236" y="433"/>
                </a:cxn>
                <a:cxn ang="0">
                  <a:pos x="244" y="449"/>
                </a:cxn>
                <a:cxn ang="0">
                  <a:pos x="249" y="462"/>
                </a:cxn>
                <a:cxn ang="0">
                  <a:pos x="257" y="481"/>
                </a:cxn>
                <a:cxn ang="0">
                  <a:pos x="265" y="496"/>
                </a:cxn>
                <a:cxn ang="0">
                  <a:pos x="270" y="515"/>
                </a:cxn>
                <a:cxn ang="0">
                  <a:pos x="278" y="532"/>
                </a:cxn>
                <a:cxn ang="0">
                  <a:pos x="286" y="553"/>
                </a:cxn>
                <a:cxn ang="0">
                  <a:pos x="293" y="572"/>
                </a:cxn>
                <a:cxn ang="0">
                  <a:pos x="301" y="593"/>
                </a:cxn>
                <a:cxn ang="0">
                  <a:pos x="308" y="614"/>
                </a:cxn>
                <a:cxn ang="0">
                  <a:pos x="318" y="637"/>
                </a:cxn>
                <a:cxn ang="0">
                  <a:pos x="324" y="658"/>
                </a:cxn>
                <a:cxn ang="0">
                  <a:pos x="331" y="681"/>
                </a:cxn>
                <a:cxn ang="0">
                  <a:pos x="339" y="702"/>
                </a:cxn>
                <a:cxn ang="0">
                  <a:pos x="348" y="726"/>
                </a:cxn>
                <a:cxn ang="0">
                  <a:pos x="356" y="749"/>
                </a:cxn>
                <a:cxn ang="0">
                  <a:pos x="364" y="774"/>
                </a:cxn>
                <a:cxn ang="0">
                  <a:pos x="371" y="798"/>
                </a:cxn>
                <a:cxn ang="0">
                  <a:pos x="379" y="823"/>
                </a:cxn>
                <a:cxn ang="0">
                  <a:pos x="385" y="846"/>
                </a:cxn>
                <a:cxn ang="0">
                  <a:pos x="390" y="871"/>
                </a:cxn>
                <a:cxn ang="0">
                  <a:pos x="396" y="895"/>
                </a:cxn>
                <a:cxn ang="0">
                  <a:pos x="404" y="920"/>
                </a:cxn>
                <a:cxn ang="0">
                  <a:pos x="409" y="945"/>
                </a:cxn>
                <a:cxn ang="0">
                  <a:pos x="415" y="970"/>
                </a:cxn>
                <a:cxn ang="0">
                  <a:pos x="421" y="994"/>
                </a:cxn>
                <a:cxn ang="0">
                  <a:pos x="426" y="1019"/>
                </a:cxn>
                <a:cxn ang="0">
                  <a:pos x="432" y="1042"/>
                </a:cxn>
                <a:cxn ang="0">
                  <a:pos x="438" y="1067"/>
                </a:cxn>
                <a:cxn ang="0">
                  <a:pos x="442" y="1089"/>
                </a:cxn>
                <a:cxn ang="0">
                  <a:pos x="447" y="1112"/>
                </a:cxn>
                <a:cxn ang="0">
                  <a:pos x="451" y="1133"/>
                </a:cxn>
                <a:cxn ang="0">
                  <a:pos x="455" y="1156"/>
                </a:cxn>
                <a:cxn ang="0">
                  <a:pos x="459" y="1177"/>
                </a:cxn>
                <a:cxn ang="0">
                  <a:pos x="464" y="1198"/>
                </a:cxn>
                <a:cxn ang="0">
                  <a:pos x="466" y="1215"/>
                </a:cxn>
                <a:cxn ang="0">
                  <a:pos x="470" y="1234"/>
                </a:cxn>
                <a:cxn ang="0">
                  <a:pos x="472" y="1251"/>
                </a:cxn>
                <a:cxn ang="0">
                  <a:pos x="476" y="1270"/>
                </a:cxn>
                <a:cxn ang="0">
                  <a:pos x="478" y="1285"/>
                </a:cxn>
                <a:cxn ang="0">
                  <a:pos x="480" y="1300"/>
                </a:cxn>
                <a:cxn ang="0">
                  <a:pos x="483" y="1314"/>
                </a:cxn>
                <a:cxn ang="0">
                  <a:pos x="485" y="1327"/>
                </a:cxn>
                <a:cxn ang="0">
                  <a:pos x="485" y="1337"/>
                </a:cxn>
                <a:cxn ang="0">
                  <a:pos x="487" y="1348"/>
                </a:cxn>
                <a:cxn ang="0">
                  <a:pos x="491" y="1363"/>
                </a:cxn>
                <a:cxn ang="0">
                  <a:pos x="493" y="1373"/>
                </a:cxn>
                <a:cxn ang="0">
                  <a:pos x="493" y="1377"/>
                </a:cxn>
                <a:cxn ang="0">
                  <a:pos x="284" y="1350"/>
                </a:cxn>
                <a:cxn ang="0">
                  <a:pos x="305" y="1264"/>
                </a:cxn>
                <a:cxn ang="0">
                  <a:pos x="288" y="787"/>
                </a:cxn>
                <a:cxn ang="0">
                  <a:pos x="0" y="0"/>
                </a:cxn>
                <a:cxn ang="0">
                  <a:pos x="194" y="335"/>
                </a:cxn>
              </a:cxnLst>
              <a:rect l="0" t="0" r="r" b="b"/>
              <a:pathLst>
                <a:path w="493" h="1384">
                  <a:moveTo>
                    <a:pt x="194" y="335"/>
                  </a:moveTo>
                  <a:lnTo>
                    <a:pt x="194" y="336"/>
                  </a:lnTo>
                  <a:lnTo>
                    <a:pt x="196" y="338"/>
                  </a:lnTo>
                  <a:lnTo>
                    <a:pt x="198" y="344"/>
                  </a:lnTo>
                  <a:lnTo>
                    <a:pt x="200" y="350"/>
                  </a:lnTo>
                  <a:lnTo>
                    <a:pt x="204" y="355"/>
                  </a:lnTo>
                  <a:lnTo>
                    <a:pt x="206" y="359"/>
                  </a:lnTo>
                  <a:lnTo>
                    <a:pt x="208" y="363"/>
                  </a:lnTo>
                  <a:lnTo>
                    <a:pt x="210" y="369"/>
                  </a:lnTo>
                  <a:lnTo>
                    <a:pt x="211" y="373"/>
                  </a:lnTo>
                  <a:lnTo>
                    <a:pt x="213" y="378"/>
                  </a:lnTo>
                  <a:lnTo>
                    <a:pt x="215" y="382"/>
                  </a:lnTo>
                  <a:lnTo>
                    <a:pt x="219" y="388"/>
                  </a:lnTo>
                  <a:lnTo>
                    <a:pt x="221" y="393"/>
                  </a:lnTo>
                  <a:lnTo>
                    <a:pt x="223" y="399"/>
                  </a:lnTo>
                  <a:lnTo>
                    <a:pt x="227" y="405"/>
                  </a:lnTo>
                  <a:lnTo>
                    <a:pt x="229" y="413"/>
                  </a:lnTo>
                  <a:lnTo>
                    <a:pt x="232" y="420"/>
                  </a:lnTo>
                  <a:lnTo>
                    <a:pt x="234" y="426"/>
                  </a:lnTo>
                  <a:lnTo>
                    <a:pt x="236" y="433"/>
                  </a:lnTo>
                  <a:lnTo>
                    <a:pt x="240" y="441"/>
                  </a:lnTo>
                  <a:lnTo>
                    <a:pt x="244" y="449"/>
                  </a:lnTo>
                  <a:lnTo>
                    <a:pt x="248" y="456"/>
                  </a:lnTo>
                  <a:lnTo>
                    <a:pt x="249" y="462"/>
                  </a:lnTo>
                  <a:lnTo>
                    <a:pt x="253" y="471"/>
                  </a:lnTo>
                  <a:lnTo>
                    <a:pt x="257" y="481"/>
                  </a:lnTo>
                  <a:lnTo>
                    <a:pt x="261" y="489"/>
                  </a:lnTo>
                  <a:lnTo>
                    <a:pt x="265" y="496"/>
                  </a:lnTo>
                  <a:lnTo>
                    <a:pt x="267" y="504"/>
                  </a:lnTo>
                  <a:lnTo>
                    <a:pt x="270" y="515"/>
                  </a:lnTo>
                  <a:lnTo>
                    <a:pt x="274" y="523"/>
                  </a:lnTo>
                  <a:lnTo>
                    <a:pt x="278" y="532"/>
                  </a:lnTo>
                  <a:lnTo>
                    <a:pt x="282" y="542"/>
                  </a:lnTo>
                  <a:lnTo>
                    <a:pt x="286" y="553"/>
                  </a:lnTo>
                  <a:lnTo>
                    <a:pt x="289" y="561"/>
                  </a:lnTo>
                  <a:lnTo>
                    <a:pt x="293" y="572"/>
                  </a:lnTo>
                  <a:lnTo>
                    <a:pt x="297" y="582"/>
                  </a:lnTo>
                  <a:lnTo>
                    <a:pt x="301" y="593"/>
                  </a:lnTo>
                  <a:lnTo>
                    <a:pt x="305" y="603"/>
                  </a:lnTo>
                  <a:lnTo>
                    <a:pt x="308" y="614"/>
                  </a:lnTo>
                  <a:lnTo>
                    <a:pt x="312" y="624"/>
                  </a:lnTo>
                  <a:lnTo>
                    <a:pt x="318" y="637"/>
                  </a:lnTo>
                  <a:lnTo>
                    <a:pt x="320" y="646"/>
                  </a:lnTo>
                  <a:lnTo>
                    <a:pt x="324" y="658"/>
                  </a:lnTo>
                  <a:lnTo>
                    <a:pt x="327" y="667"/>
                  </a:lnTo>
                  <a:lnTo>
                    <a:pt x="331" y="681"/>
                  </a:lnTo>
                  <a:lnTo>
                    <a:pt x="335" y="690"/>
                  </a:lnTo>
                  <a:lnTo>
                    <a:pt x="339" y="702"/>
                  </a:lnTo>
                  <a:lnTo>
                    <a:pt x="345" y="715"/>
                  </a:lnTo>
                  <a:lnTo>
                    <a:pt x="348" y="726"/>
                  </a:lnTo>
                  <a:lnTo>
                    <a:pt x="352" y="738"/>
                  </a:lnTo>
                  <a:lnTo>
                    <a:pt x="356" y="749"/>
                  </a:lnTo>
                  <a:lnTo>
                    <a:pt x="360" y="760"/>
                  </a:lnTo>
                  <a:lnTo>
                    <a:pt x="364" y="774"/>
                  </a:lnTo>
                  <a:lnTo>
                    <a:pt x="367" y="785"/>
                  </a:lnTo>
                  <a:lnTo>
                    <a:pt x="371" y="798"/>
                  </a:lnTo>
                  <a:lnTo>
                    <a:pt x="375" y="810"/>
                  </a:lnTo>
                  <a:lnTo>
                    <a:pt x="379" y="823"/>
                  </a:lnTo>
                  <a:lnTo>
                    <a:pt x="381" y="835"/>
                  </a:lnTo>
                  <a:lnTo>
                    <a:pt x="385" y="846"/>
                  </a:lnTo>
                  <a:lnTo>
                    <a:pt x="388" y="857"/>
                  </a:lnTo>
                  <a:lnTo>
                    <a:pt x="390" y="871"/>
                  </a:lnTo>
                  <a:lnTo>
                    <a:pt x="394" y="884"/>
                  </a:lnTo>
                  <a:lnTo>
                    <a:pt x="396" y="895"/>
                  </a:lnTo>
                  <a:lnTo>
                    <a:pt x="400" y="909"/>
                  </a:lnTo>
                  <a:lnTo>
                    <a:pt x="404" y="920"/>
                  </a:lnTo>
                  <a:lnTo>
                    <a:pt x="405" y="933"/>
                  </a:lnTo>
                  <a:lnTo>
                    <a:pt x="409" y="945"/>
                  </a:lnTo>
                  <a:lnTo>
                    <a:pt x="411" y="956"/>
                  </a:lnTo>
                  <a:lnTo>
                    <a:pt x="415" y="970"/>
                  </a:lnTo>
                  <a:lnTo>
                    <a:pt x="417" y="981"/>
                  </a:lnTo>
                  <a:lnTo>
                    <a:pt x="421" y="994"/>
                  </a:lnTo>
                  <a:lnTo>
                    <a:pt x="423" y="1006"/>
                  </a:lnTo>
                  <a:lnTo>
                    <a:pt x="426" y="1019"/>
                  </a:lnTo>
                  <a:lnTo>
                    <a:pt x="430" y="1030"/>
                  </a:lnTo>
                  <a:lnTo>
                    <a:pt x="432" y="1042"/>
                  </a:lnTo>
                  <a:lnTo>
                    <a:pt x="434" y="1053"/>
                  </a:lnTo>
                  <a:lnTo>
                    <a:pt x="438" y="1067"/>
                  </a:lnTo>
                  <a:lnTo>
                    <a:pt x="440" y="1076"/>
                  </a:lnTo>
                  <a:lnTo>
                    <a:pt x="442" y="1089"/>
                  </a:lnTo>
                  <a:lnTo>
                    <a:pt x="443" y="1101"/>
                  </a:lnTo>
                  <a:lnTo>
                    <a:pt x="447" y="1112"/>
                  </a:lnTo>
                  <a:lnTo>
                    <a:pt x="449" y="1122"/>
                  </a:lnTo>
                  <a:lnTo>
                    <a:pt x="451" y="1133"/>
                  </a:lnTo>
                  <a:lnTo>
                    <a:pt x="453" y="1145"/>
                  </a:lnTo>
                  <a:lnTo>
                    <a:pt x="455" y="1156"/>
                  </a:lnTo>
                  <a:lnTo>
                    <a:pt x="457" y="1165"/>
                  </a:lnTo>
                  <a:lnTo>
                    <a:pt x="459" y="1177"/>
                  </a:lnTo>
                  <a:lnTo>
                    <a:pt x="461" y="1186"/>
                  </a:lnTo>
                  <a:lnTo>
                    <a:pt x="464" y="1198"/>
                  </a:lnTo>
                  <a:lnTo>
                    <a:pt x="464" y="1207"/>
                  </a:lnTo>
                  <a:lnTo>
                    <a:pt x="466" y="1215"/>
                  </a:lnTo>
                  <a:lnTo>
                    <a:pt x="468" y="1224"/>
                  </a:lnTo>
                  <a:lnTo>
                    <a:pt x="470" y="1234"/>
                  </a:lnTo>
                  <a:lnTo>
                    <a:pt x="470" y="1243"/>
                  </a:lnTo>
                  <a:lnTo>
                    <a:pt x="472" y="1251"/>
                  </a:lnTo>
                  <a:lnTo>
                    <a:pt x="474" y="1261"/>
                  </a:lnTo>
                  <a:lnTo>
                    <a:pt x="476" y="1270"/>
                  </a:lnTo>
                  <a:lnTo>
                    <a:pt x="476" y="1278"/>
                  </a:lnTo>
                  <a:lnTo>
                    <a:pt x="478" y="1285"/>
                  </a:lnTo>
                  <a:lnTo>
                    <a:pt x="478" y="1293"/>
                  </a:lnTo>
                  <a:lnTo>
                    <a:pt x="480" y="1300"/>
                  </a:lnTo>
                  <a:lnTo>
                    <a:pt x="481" y="1306"/>
                  </a:lnTo>
                  <a:lnTo>
                    <a:pt x="483" y="1314"/>
                  </a:lnTo>
                  <a:lnTo>
                    <a:pt x="483" y="1319"/>
                  </a:lnTo>
                  <a:lnTo>
                    <a:pt x="485" y="1327"/>
                  </a:lnTo>
                  <a:lnTo>
                    <a:pt x="485" y="1331"/>
                  </a:lnTo>
                  <a:lnTo>
                    <a:pt x="485" y="1337"/>
                  </a:lnTo>
                  <a:lnTo>
                    <a:pt x="487" y="1342"/>
                  </a:lnTo>
                  <a:lnTo>
                    <a:pt x="487" y="1348"/>
                  </a:lnTo>
                  <a:lnTo>
                    <a:pt x="489" y="1356"/>
                  </a:lnTo>
                  <a:lnTo>
                    <a:pt x="491" y="1363"/>
                  </a:lnTo>
                  <a:lnTo>
                    <a:pt x="491" y="1369"/>
                  </a:lnTo>
                  <a:lnTo>
                    <a:pt x="493" y="1373"/>
                  </a:lnTo>
                  <a:lnTo>
                    <a:pt x="493" y="1375"/>
                  </a:lnTo>
                  <a:lnTo>
                    <a:pt x="493" y="1377"/>
                  </a:lnTo>
                  <a:lnTo>
                    <a:pt x="202" y="1384"/>
                  </a:lnTo>
                  <a:lnTo>
                    <a:pt x="284" y="1350"/>
                  </a:lnTo>
                  <a:lnTo>
                    <a:pt x="248" y="1283"/>
                  </a:lnTo>
                  <a:lnTo>
                    <a:pt x="305" y="1264"/>
                  </a:lnTo>
                  <a:lnTo>
                    <a:pt x="168" y="857"/>
                  </a:lnTo>
                  <a:lnTo>
                    <a:pt x="288" y="787"/>
                  </a:lnTo>
                  <a:lnTo>
                    <a:pt x="198" y="443"/>
                  </a:lnTo>
                  <a:lnTo>
                    <a:pt x="0" y="0"/>
                  </a:lnTo>
                  <a:lnTo>
                    <a:pt x="139" y="150"/>
                  </a:lnTo>
                  <a:lnTo>
                    <a:pt x="194" y="335"/>
                  </a:lnTo>
                  <a:lnTo>
                    <a:pt x="194" y="335"/>
                  </a:lnTo>
                  <a:close/>
                </a:path>
              </a:pathLst>
            </a:custGeom>
            <a:solidFill>
              <a:srgbClr val="2E332E"/>
            </a:solidFill>
            <a:ln w="9525">
              <a:noFill/>
              <a:round/>
              <a:headEnd/>
              <a:tailEnd/>
            </a:ln>
          </p:spPr>
          <p:txBody>
            <a:bodyPr/>
            <a:lstStyle/>
            <a:p>
              <a:endParaRPr lang="en-US"/>
            </a:p>
          </p:txBody>
        </p:sp>
        <p:sp>
          <p:nvSpPr>
            <p:cNvPr id="32802" name="Freeform 34"/>
            <p:cNvSpPr>
              <a:spLocks/>
            </p:cNvSpPr>
            <p:nvPr/>
          </p:nvSpPr>
          <p:spPr bwMode="auto">
            <a:xfrm>
              <a:off x="2310" y="2779"/>
              <a:ext cx="40" cy="28"/>
            </a:xfrm>
            <a:custGeom>
              <a:avLst/>
              <a:gdLst/>
              <a:ahLst/>
              <a:cxnLst>
                <a:cxn ang="0">
                  <a:pos x="80" y="0"/>
                </a:cxn>
                <a:cxn ang="0">
                  <a:pos x="42" y="3"/>
                </a:cxn>
                <a:cxn ang="0">
                  <a:pos x="0" y="43"/>
                </a:cxn>
                <a:cxn ang="0">
                  <a:pos x="14" y="55"/>
                </a:cxn>
                <a:cxn ang="0">
                  <a:pos x="40" y="42"/>
                </a:cxn>
                <a:cxn ang="0">
                  <a:pos x="80" y="0"/>
                </a:cxn>
                <a:cxn ang="0">
                  <a:pos x="80" y="0"/>
                </a:cxn>
              </a:cxnLst>
              <a:rect l="0" t="0" r="r" b="b"/>
              <a:pathLst>
                <a:path w="80" h="55">
                  <a:moveTo>
                    <a:pt x="80" y="0"/>
                  </a:moveTo>
                  <a:lnTo>
                    <a:pt x="42" y="3"/>
                  </a:lnTo>
                  <a:lnTo>
                    <a:pt x="0" y="43"/>
                  </a:lnTo>
                  <a:lnTo>
                    <a:pt x="14" y="55"/>
                  </a:lnTo>
                  <a:lnTo>
                    <a:pt x="40" y="42"/>
                  </a:lnTo>
                  <a:lnTo>
                    <a:pt x="80" y="0"/>
                  </a:lnTo>
                  <a:lnTo>
                    <a:pt x="80" y="0"/>
                  </a:lnTo>
                  <a:close/>
                </a:path>
              </a:pathLst>
            </a:custGeom>
            <a:solidFill>
              <a:srgbClr val="FF8057"/>
            </a:solidFill>
            <a:ln w="9525">
              <a:noFill/>
              <a:round/>
              <a:headEnd/>
              <a:tailEnd/>
            </a:ln>
          </p:spPr>
          <p:txBody>
            <a:bodyPr/>
            <a:lstStyle/>
            <a:p>
              <a:endParaRPr lang="en-US"/>
            </a:p>
          </p:txBody>
        </p:sp>
        <p:sp>
          <p:nvSpPr>
            <p:cNvPr id="32803" name="Freeform 35"/>
            <p:cNvSpPr>
              <a:spLocks/>
            </p:cNvSpPr>
            <p:nvPr/>
          </p:nvSpPr>
          <p:spPr bwMode="auto">
            <a:xfrm>
              <a:off x="2757" y="2328"/>
              <a:ext cx="147" cy="255"/>
            </a:xfrm>
            <a:custGeom>
              <a:avLst/>
              <a:gdLst/>
              <a:ahLst/>
              <a:cxnLst>
                <a:cxn ang="0">
                  <a:pos x="4" y="509"/>
                </a:cxn>
                <a:cxn ang="0">
                  <a:pos x="2" y="501"/>
                </a:cxn>
                <a:cxn ang="0">
                  <a:pos x="2" y="492"/>
                </a:cxn>
                <a:cxn ang="0">
                  <a:pos x="0" y="482"/>
                </a:cxn>
                <a:cxn ang="0">
                  <a:pos x="0" y="473"/>
                </a:cxn>
                <a:cxn ang="0">
                  <a:pos x="0" y="463"/>
                </a:cxn>
                <a:cxn ang="0">
                  <a:pos x="0" y="452"/>
                </a:cxn>
                <a:cxn ang="0">
                  <a:pos x="0" y="439"/>
                </a:cxn>
                <a:cxn ang="0">
                  <a:pos x="2" y="427"/>
                </a:cxn>
                <a:cxn ang="0">
                  <a:pos x="6" y="416"/>
                </a:cxn>
                <a:cxn ang="0">
                  <a:pos x="12" y="403"/>
                </a:cxn>
                <a:cxn ang="0">
                  <a:pos x="17" y="391"/>
                </a:cxn>
                <a:cxn ang="0">
                  <a:pos x="23" y="378"/>
                </a:cxn>
                <a:cxn ang="0">
                  <a:pos x="34" y="366"/>
                </a:cxn>
                <a:cxn ang="0">
                  <a:pos x="44" y="355"/>
                </a:cxn>
                <a:cxn ang="0">
                  <a:pos x="57" y="344"/>
                </a:cxn>
                <a:cxn ang="0">
                  <a:pos x="72" y="334"/>
                </a:cxn>
                <a:cxn ang="0">
                  <a:pos x="86" y="325"/>
                </a:cxn>
                <a:cxn ang="0">
                  <a:pos x="103" y="315"/>
                </a:cxn>
                <a:cxn ang="0">
                  <a:pos x="118" y="308"/>
                </a:cxn>
                <a:cxn ang="0">
                  <a:pos x="135" y="302"/>
                </a:cxn>
                <a:cxn ang="0">
                  <a:pos x="152" y="296"/>
                </a:cxn>
                <a:cxn ang="0">
                  <a:pos x="168" y="290"/>
                </a:cxn>
                <a:cxn ang="0">
                  <a:pos x="183" y="285"/>
                </a:cxn>
                <a:cxn ang="0">
                  <a:pos x="196" y="281"/>
                </a:cxn>
                <a:cxn ang="0">
                  <a:pos x="207" y="277"/>
                </a:cxn>
                <a:cxn ang="0">
                  <a:pos x="217" y="273"/>
                </a:cxn>
                <a:cxn ang="0">
                  <a:pos x="227" y="271"/>
                </a:cxn>
                <a:cxn ang="0">
                  <a:pos x="234" y="271"/>
                </a:cxn>
                <a:cxn ang="0">
                  <a:pos x="175" y="247"/>
                </a:cxn>
                <a:cxn ang="0">
                  <a:pos x="223" y="66"/>
                </a:cxn>
                <a:cxn ang="0">
                  <a:pos x="295" y="290"/>
                </a:cxn>
                <a:cxn ang="0">
                  <a:pos x="287" y="292"/>
                </a:cxn>
                <a:cxn ang="0">
                  <a:pos x="276" y="294"/>
                </a:cxn>
                <a:cxn ang="0">
                  <a:pos x="268" y="298"/>
                </a:cxn>
                <a:cxn ang="0">
                  <a:pos x="259" y="302"/>
                </a:cxn>
                <a:cxn ang="0">
                  <a:pos x="249" y="306"/>
                </a:cxn>
                <a:cxn ang="0">
                  <a:pos x="238" y="309"/>
                </a:cxn>
                <a:cxn ang="0">
                  <a:pos x="227" y="315"/>
                </a:cxn>
                <a:cxn ang="0">
                  <a:pos x="213" y="321"/>
                </a:cxn>
                <a:cxn ang="0">
                  <a:pos x="202" y="327"/>
                </a:cxn>
                <a:cxn ang="0">
                  <a:pos x="188" y="332"/>
                </a:cxn>
                <a:cxn ang="0">
                  <a:pos x="175" y="340"/>
                </a:cxn>
                <a:cxn ang="0">
                  <a:pos x="164" y="347"/>
                </a:cxn>
                <a:cxn ang="0">
                  <a:pos x="150" y="355"/>
                </a:cxn>
                <a:cxn ang="0">
                  <a:pos x="137" y="363"/>
                </a:cxn>
                <a:cxn ang="0">
                  <a:pos x="126" y="372"/>
                </a:cxn>
                <a:cxn ang="0">
                  <a:pos x="114" y="382"/>
                </a:cxn>
                <a:cxn ang="0">
                  <a:pos x="103" y="391"/>
                </a:cxn>
                <a:cxn ang="0">
                  <a:pos x="93" y="403"/>
                </a:cxn>
                <a:cxn ang="0">
                  <a:pos x="82" y="414"/>
                </a:cxn>
                <a:cxn ang="0">
                  <a:pos x="72" y="425"/>
                </a:cxn>
                <a:cxn ang="0">
                  <a:pos x="65" y="437"/>
                </a:cxn>
                <a:cxn ang="0">
                  <a:pos x="57" y="446"/>
                </a:cxn>
                <a:cxn ang="0">
                  <a:pos x="50" y="458"/>
                </a:cxn>
                <a:cxn ang="0">
                  <a:pos x="44" y="467"/>
                </a:cxn>
                <a:cxn ang="0">
                  <a:pos x="40" y="475"/>
                </a:cxn>
                <a:cxn ang="0">
                  <a:pos x="34" y="484"/>
                </a:cxn>
                <a:cxn ang="0">
                  <a:pos x="31" y="494"/>
                </a:cxn>
                <a:cxn ang="0">
                  <a:pos x="6" y="511"/>
                </a:cxn>
              </a:cxnLst>
              <a:rect l="0" t="0" r="r" b="b"/>
              <a:pathLst>
                <a:path w="295" h="511">
                  <a:moveTo>
                    <a:pt x="6" y="511"/>
                  </a:moveTo>
                  <a:lnTo>
                    <a:pt x="4" y="509"/>
                  </a:lnTo>
                  <a:lnTo>
                    <a:pt x="4" y="507"/>
                  </a:lnTo>
                  <a:lnTo>
                    <a:pt x="2" y="501"/>
                  </a:lnTo>
                  <a:lnTo>
                    <a:pt x="2" y="496"/>
                  </a:lnTo>
                  <a:lnTo>
                    <a:pt x="2" y="492"/>
                  </a:lnTo>
                  <a:lnTo>
                    <a:pt x="0" y="488"/>
                  </a:lnTo>
                  <a:lnTo>
                    <a:pt x="0" y="482"/>
                  </a:lnTo>
                  <a:lnTo>
                    <a:pt x="0" y="479"/>
                  </a:lnTo>
                  <a:lnTo>
                    <a:pt x="0" y="473"/>
                  </a:lnTo>
                  <a:lnTo>
                    <a:pt x="0" y="469"/>
                  </a:lnTo>
                  <a:lnTo>
                    <a:pt x="0" y="463"/>
                  </a:lnTo>
                  <a:lnTo>
                    <a:pt x="0" y="458"/>
                  </a:lnTo>
                  <a:lnTo>
                    <a:pt x="0" y="452"/>
                  </a:lnTo>
                  <a:lnTo>
                    <a:pt x="0" y="446"/>
                  </a:lnTo>
                  <a:lnTo>
                    <a:pt x="0" y="439"/>
                  </a:lnTo>
                  <a:lnTo>
                    <a:pt x="2" y="433"/>
                  </a:lnTo>
                  <a:lnTo>
                    <a:pt x="2" y="427"/>
                  </a:lnTo>
                  <a:lnTo>
                    <a:pt x="4" y="422"/>
                  </a:lnTo>
                  <a:lnTo>
                    <a:pt x="6" y="416"/>
                  </a:lnTo>
                  <a:lnTo>
                    <a:pt x="10" y="410"/>
                  </a:lnTo>
                  <a:lnTo>
                    <a:pt x="12" y="403"/>
                  </a:lnTo>
                  <a:lnTo>
                    <a:pt x="14" y="397"/>
                  </a:lnTo>
                  <a:lnTo>
                    <a:pt x="17" y="391"/>
                  </a:lnTo>
                  <a:lnTo>
                    <a:pt x="21" y="384"/>
                  </a:lnTo>
                  <a:lnTo>
                    <a:pt x="23" y="378"/>
                  </a:lnTo>
                  <a:lnTo>
                    <a:pt x="29" y="372"/>
                  </a:lnTo>
                  <a:lnTo>
                    <a:pt x="34" y="366"/>
                  </a:lnTo>
                  <a:lnTo>
                    <a:pt x="40" y="361"/>
                  </a:lnTo>
                  <a:lnTo>
                    <a:pt x="44" y="355"/>
                  </a:lnTo>
                  <a:lnTo>
                    <a:pt x="50" y="349"/>
                  </a:lnTo>
                  <a:lnTo>
                    <a:pt x="57" y="344"/>
                  </a:lnTo>
                  <a:lnTo>
                    <a:pt x="65" y="340"/>
                  </a:lnTo>
                  <a:lnTo>
                    <a:pt x="72" y="334"/>
                  </a:lnTo>
                  <a:lnTo>
                    <a:pt x="80" y="328"/>
                  </a:lnTo>
                  <a:lnTo>
                    <a:pt x="86" y="325"/>
                  </a:lnTo>
                  <a:lnTo>
                    <a:pt x="95" y="321"/>
                  </a:lnTo>
                  <a:lnTo>
                    <a:pt x="103" y="315"/>
                  </a:lnTo>
                  <a:lnTo>
                    <a:pt x="111" y="313"/>
                  </a:lnTo>
                  <a:lnTo>
                    <a:pt x="118" y="308"/>
                  </a:lnTo>
                  <a:lnTo>
                    <a:pt x="128" y="306"/>
                  </a:lnTo>
                  <a:lnTo>
                    <a:pt x="135" y="302"/>
                  </a:lnTo>
                  <a:lnTo>
                    <a:pt x="143" y="298"/>
                  </a:lnTo>
                  <a:lnTo>
                    <a:pt x="152" y="296"/>
                  </a:lnTo>
                  <a:lnTo>
                    <a:pt x="160" y="292"/>
                  </a:lnTo>
                  <a:lnTo>
                    <a:pt x="168" y="290"/>
                  </a:lnTo>
                  <a:lnTo>
                    <a:pt x="175" y="287"/>
                  </a:lnTo>
                  <a:lnTo>
                    <a:pt x="183" y="285"/>
                  </a:lnTo>
                  <a:lnTo>
                    <a:pt x="190" y="283"/>
                  </a:lnTo>
                  <a:lnTo>
                    <a:pt x="196" y="281"/>
                  </a:lnTo>
                  <a:lnTo>
                    <a:pt x="202" y="279"/>
                  </a:lnTo>
                  <a:lnTo>
                    <a:pt x="207" y="277"/>
                  </a:lnTo>
                  <a:lnTo>
                    <a:pt x="213" y="275"/>
                  </a:lnTo>
                  <a:lnTo>
                    <a:pt x="217" y="273"/>
                  </a:lnTo>
                  <a:lnTo>
                    <a:pt x="223" y="273"/>
                  </a:lnTo>
                  <a:lnTo>
                    <a:pt x="227" y="271"/>
                  </a:lnTo>
                  <a:lnTo>
                    <a:pt x="230" y="271"/>
                  </a:lnTo>
                  <a:lnTo>
                    <a:pt x="234" y="271"/>
                  </a:lnTo>
                  <a:lnTo>
                    <a:pt x="238" y="271"/>
                  </a:lnTo>
                  <a:lnTo>
                    <a:pt x="175" y="247"/>
                  </a:lnTo>
                  <a:lnTo>
                    <a:pt x="173" y="0"/>
                  </a:lnTo>
                  <a:lnTo>
                    <a:pt x="223" y="66"/>
                  </a:lnTo>
                  <a:lnTo>
                    <a:pt x="295" y="290"/>
                  </a:lnTo>
                  <a:lnTo>
                    <a:pt x="295" y="290"/>
                  </a:lnTo>
                  <a:lnTo>
                    <a:pt x="291" y="292"/>
                  </a:lnTo>
                  <a:lnTo>
                    <a:pt x="287" y="292"/>
                  </a:lnTo>
                  <a:lnTo>
                    <a:pt x="282" y="294"/>
                  </a:lnTo>
                  <a:lnTo>
                    <a:pt x="276" y="294"/>
                  </a:lnTo>
                  <a:lnTo>
                    <a:pt x="272" y="296"/>
                  </a:lnTo>
                  <a:lnTo>
                    <a:pt x="268" y="298"/>
                  </a:lnTo>
                  <a:lnTo>
                    <a:pt x="265" y="300"/>
                  </a:lnTo>
                  <a:lnTo>
                    <a:pt x="259" y="302"/>
                  </a:lnTo>
                  <a:lnTo>
                    <a:pt x="253" y="304"/>
                  </a:lnTo>
                  <a:lnTo>
                    <a:pt x="249" y="306"/>
                  </a:lnTo>
                  <a:lnTo>
                    <a:pt x="246" y="308"/>
                  </a:lnTo>
                  <a:lnTo>
                    <a:pt x="238" y="309"/>
                  </a:lnTo>
                  <a:lnTo>
                    <a:pt x="232" y="313"/>
                  </a:lnTo>
                  <a:lnTo>
                    <a:pt x="227" y="315"/>
                  </a:lnTo>
                  <a:lnTo>
                    <a:pt x="221" y="317"/>
                  </a:lnTo>
                  <a:lnTo>
                    <a:pt x="213" y="321"/>
                  </a:lnTo>
                  <a:lnTo>
                    <a:pt x="207" y="323"/>
                  </a:lnTo>
                  <a:lnTo>
                    <a:pt x="202" y="327"/>
                  </a:lnTo>
                  <a:lnTo>
                    <a:pt x="196" y="330"/>
                  </a:lnTo>
                  <a:lnTo>
                    <a:pt x="188" y="332"/>
                  </a:lnTo>
                  <a:lnTo>
                    <a:pt x="183" y="336"/>
                  </a:lnTo>
                  <a:lnTo>
                    <a:pt x="175" y="340"/>
                  </a:lnTo>
                  <a:lnTo>
                    <a:pt x="169" y="344"/>
                  </a:lnTo>
                  <a:lnTo>
                    <a:pt x="164" y="347"/>
                  </a:lnTo>
                  <a:lnTo>
                    <a:pt x="156" y="351"/>
                  </a:lnTo>
                  <a:lnTo>
                    <a:pt x="150" y="355"/>
                  </a:lnTo>
                  <a:lnTo>
                    <a:pt x="145" y="359"/>
                  </a:lnTo>
                  <a:lnTo>
                    <a:pt x="137" y="363"/>
                  </a:lnTo>
                  <a:lnTo>
                    <a:pt x="131" y="366"/>
                  </a:lnTo>
                  <a:lnTo>
                    <a:pt x="126" y="372"/>
                  </a:lnTo>
                  <a:lnTo>
                    <a:pt x="120" y="376"/>
                  </a:lnTo>
                  <a:lnTo>
                    <a:pt x="114" y="382"/>
                  </a:lnTo>
                  <a:lnTo>
                    <a:pt x="107" y="387"/>
                  </a:lnTo>
                  <a:lnTo>
                    <a:pt x="103" y="391"/>
                  </a:lnTo>
                  <a:lnTo>
                    <a:pt x="97" y="399"/>
                  </a:lnTo>
                  <a:lnTo>
                    <a:pt x="93" y="403"/>
                  </a:lnTo>
                  <a:lnTo>
                    <a:pt x="88" y="408"/>
                  </a:lnTo>
                  <a:lnTo>
                    <a:pt x="82" y="414"/>
                  </a:lnTo>
                  <a:lnTo>
                    <a:pt x="78" y="420"/>
                  </a:lnTo>
                  <a:lnTo>
                    <a:pt x="72" y="425"/>
                  </a:lnTo>
                  <a:lnTo>
                    <a:pt x="69" y="431"/>
                  </a:lnTo>
                  <a:lnTo>
                    <a:pt x="65" y="437"/>
                  </a:lnTo>
                  <a:lnTo>
                    <a:pt x="61" y="443"/>
                  </a:lnTo>
                  <a:lnTo>
                    <a:pt x="57" y="446"/>
                  </a:lnTo>
                  <a:lnTo>
                    <a:pt x="53" y="452"/>
                  </a:lnTo>
                  <a:lnTo>
                    <a:pt x="50" y="458"/>
                  </a:lnTo>
                  <a:lnTo>
                    <a:pt x="48" y="462"/>
                  </a:lnTo>
                  <a:lnTo>
                    <a:pt x="44" y="467"/>
                  </a:lnTo>
                  <a:lnTo>
                    <a:pt x="42" y="471"/>
                  </a:lnTo>
                  <a:lnTo>
                    <a:pt x="40" y="475"/>
                  </a:lnTo>
                  <a:lnTo>
                    <a:pt x="38" y="479"/>
                  </a:lnTo>
                  <a:lnTo>
                    <a:pt x="34" y="484"/>
                  </a:lnTo>
                  <a:lnTo>
                    <a:pt x="31" y="490"/>
                  </a:lnTo>
                  <a:lnTo>
                    <a:pt x="31" y="494"/>
                  </a:lnTo>
                  <a:lnTo>
                    <a:pt x="31" y="496"/>
                  </a:lnTo>
                  <a:lnTo>
                    <a:pt x="6" y="511"/>
                  </a:lnTo>
                  <a:lnTo>
                    <a:pt x="6" y="511"/>
                  </a:lnTo>
                  <a:close/>
                </a:path>
              </a:pathLst>
            </a:custGeom>
            <a:solidFill>
              <a:srgbClr val="CC991F"/>
            </a:solidFill>
            <a:ln w="9525">
              <a:noFill/>
              <a:round/>
              <a:headEnd/>
              <a:tailEnd/>
            </a:ln>
          </p:spPr>
          <p:txBody>
            <a:bodyPr/>
            <a:lstStyle/>
            <a:p>
              <a:endParaRPr lang="en-US"/>
            </a:p>
          </p:txBody>
        </p:sp>
        <p:sp>
          <p:nvSpPr>
            <p:cNvPr id="32804" name="Freeform 36"/>
            <p:cNvSpPr>
              <a:spLocks/>
            </p:cNvSpPr>
            <p:nvPr/>
          </p:nvSpPr>
          <p:spPr bwMode="auto">
            <a:xfrm>
              <a:off x="2752" y="2132"/>
              <a:ext cx="71" cy="80"/>
            </a:xfrm>
            <a:custGeom>
              <a:avLst/>
              <a:gdLst/>
              <a:ahLst/>
              <a:cxnLst>
                <a:cxn ang="0">
                  <a:pos x="0" y="0"/>
                </a:cxn>
                <a:cxn ang="0">
                  <a:pos x="85" y="28"/>
                </a:cxn>
                <a:cxn ang="0">
                  <a:pos x="142" y="160"/>
                </a:cxn>
                <a:cxn ang="0">
                  <a:pos x="49" y="83"/>
                </a:cxn>
                <a:cxn ang="0">
                  <a:pos x="0" y="0"/>
                </a:cxn>
                <a:cxn ang="0">
                  <a:pos x="0" y="0"/>
                </a:cxn>
              </a:cxnLst>
              <a:rect l="0" t="0" r="r" b="b"/>
              <a:pathLst>
                <a:path w="142" h="160">
                  <a:moveTo>
                    <a:pt x="0" y="0"/>
                  </a:moveTo>
                  <a:lnTo>
                    <a:pt x="85" y="28"/>
                  </a:lnTo>
                  <a:lnTo>
                    <a:pt x="142" y="160"/>
                  </a:lnTo>
                  <a:lnTo>
                    <a:pt x="49" y="83"/>
                  </a:lnTo>
                  <a:lnTo>
                    <a:pt x="0" y="0"/>
                  </a:lnTo>
                  <a:lnTo>
                    <a:pt x="0" y="0"/>
                  </a:lnTo>
                  <a:close/>
                </a:path>
              </a:pathLst>
            </a:custGeom>
            <a:solidFill>
              <a:srgbClr val="CC991F"/>
            </a:solidFill>
            <a:ln w="9525">
              <a:noFill/>
              <a:round/>
              <a:headEnd/>
              <a:tailEnd/>
            </a:ln>
          </p:spPr>
          <p:txBody>
            <a:bodyPr/>
            <a:lstStyle/>
            <a:p>
              <a:endParaRPr lang="en-US"/>
            </a:p>
          </p:txBody>
        </p:sp>
        <p:sp>
          <p:nvSpPr>
            <p:cNvPr id="32805" name="Freeform 37"/>
            <p:cNvSpPr>
              <a:spLocks/>
            </p:cNvSpPr>
            <p:nvPr/>
          </p:nvSpPr>
          <p:spPr bwMode="auto">
            <a:xfrm>
              <a:off x="2296" y="2844"/>
              <a:ext cx="47" cy="45"/>
            </a:xfrm>
            <a:custGeom>
              <a:avLst/>
              <a:gdLst/>
              <a:ahLst/>
              <a:cxnLst>
                <a:cxn ang="0">
                  <a:pos x="93" y="0"/>
                </a:cxn>
                <a:cxn ang="0">
                  <a:pos x="66" y="57"/>
                </a:cxn>
                <a:cxn ang="0">
                  <a:pos x="26" y="89"/>
                </a:cxn>
                <a:cxn ang="0">
                  <a:pos x="0" y="65"/>
                </a:cxn>
                <a:cxn ang="0">
                  <a:pos x="28" y="11"/>
                </a:cxn>
                <a:cxn ang="0">
                  <a:pos x="93" y="0"/>
                </a:cxn>
                <a:cxn ang="0">
                  <a:pos x="93" y="0"/>
                </a:cxn>
              </a:cxnLst>
              <a:rect l="0" t="0" r="r" b="b"/>
              <a:pathLst>
                <a:path w="93" h="89">
                  <a:moveTo>
                    <a:pt x="93" y="0"/>
                  </a:moveTo>
                  <a:lnTo>
                    <a:pt x="66" y="57"/>
                  </a:lnTo>
                  <a:lnTo>
                    <a:pt x="26" y="89"/>
                  </a:lnTo>
                  <a:lnTo>
                    <a:pt x="0" y="65"/>
                  </a:lnTo>
                  <a:lnTo>
                    <a:pt x="28" y="11"/>
                  </a:lnTo>
                  <a:lnTo>
                    <a:pt x="93" y="0"/>
                  </a:lnTo>
                  <a:lnTo>
                    <a:pt x="93" y="0"/>
                  </a:lnTo>
                  <a:close/>
                </a:path>
              </a:pathLst>
            </a:custGeom>
            <a:solidFill>
              <a:srgbClr val="2E332E"/>
            </a:solidFill>
            <a:ln w="9525">
              <a:noFill/>
              <a:round/>
              <a:headEnd/>
              <a:tailEnd/>
            </a:ln>
          </p:spPr>
          <p:txBody>
            <a:bodyPr/>
            <a:lstStyle/>
            <a:p>
              <a:endParaRPr lang="en-US"/>
            </a:p>
          </p:txBody>
        </p:sp>
        <p:sp>
          <p:nvSpPr>
            <p:cNvPr id="32806" name="Freeform 38"/>
            <p:cNvSpPr>
              <a:spLocks/>
            </p:cNvSpPr>
            <p:nvPr/>
          </p:nvSpPr>
          <p:spPr bwMode="auto">
            <a:xfrm>
              <a:off x="2329" y="2925"/>
              <a:ext cx="46" cy="44"/>
            </a:xfrm>
            <a:custGeom>
              <a:avLst/>
              <a:gdLst/>
              <a:ahLst/>
              <a:cxnLst>
                <a:cxn ang="0">
                  <a:pos x="93" y="0"/>
                </a:cxn>
                <a:cxn ang="0">
                  <a:pos x="66" y="57"/>
                </a:cxn>
                <a:cxn ang="0">
                  <a:pos x="26" y="89"/>
                </a:cxn>
                <a:cxn ang="0">
                  <a:pos x="0" y="64"/>
                </a:cxn>
                <a:cxn ang="0">
                  <a:pos x="28" y="11"/>
                </a:cxn>
                <a:cxn ang="0">
                  <a:pos x="93" y="0"/>
                </a:cxn>
                <a:cxn ang="0">
                  <a:pos x="93" y="0"/>
                </a:cxn>
              </a:cxnLst>
              <a:rect l="0" t="0" r="r" b="b"/>
              <a:pathLst>
                <a:path w="93" h="89">
                  <a:moveTo>
                    <a:pt x="93" y="0"/>
                  </a:moveTo>
                  <a:lnTo>
                    <a:pt x="66" y="57"/>
                  </a:lnTo>
                  <a:lnTo>
                    <a:pt x="26" y="89"/>
                  </a:lnTo>
                  <a:lnTo>
                    <a:pt x="0" y="64"/>
                  </a:lnTo>
                  <a:lnTo>
                    <a:pt x="28" y="11"/>
                  </a:lnTo>
                  <a:lnTo>
                    <a:pt x="93" y="0"/>
                  </a:lnTo>
                  <a:lnTo>
                    <a:pt x="93" y="0"/>
                  </a:lnTo>
                  <a:close/>
                </a:path>
              </a:pathLst>
            </a:custGeom>
            <a:solidFill>
              <a:srgbClr val="2E332E"/>
            </a:solidFill>
            <a:ln w="9525">
              <a:noFill/>
              <a:round/>
              <a:headEnd/>
              <a:tailEnd/>
            </a:ln>
          </p:spPr>
          <p:txBody>
            <a:bodyPr/>
            <a:lstStyle/>
            <a:p>
              <a:endParaRPr lang="en-US"/>
            </a:p>
          </p:txBody>
        </p:sp>
        <p:sp>
          <p:nvSpPr>
            <p:cNvPr id="32807" name="Freeform 39"/>
            <p:cNvSpPr>
              <a:spLocks/>
            </p:cNvSpPr>
            <p:nvPr/>
          </p:nvSpPr>
          <p:spPr bwMode="auto">
            <a:xfrm>
              <a:off x="2208" y="2969"/>
              <a:ext cx="40" cy="45"/>
            </a:xfrm>
            <a:custGeom>
              <a:avLst/>
              <a:gdLst/>
              <a:ahLst/>
              <a:cxnLst>
                <a:cxn ang="0">
                  <a:pos x="80" y="0"/>
                </a:cxn>
                <a:cxn ang="0">
                  <a:pos x="53" y="57"/>
                </a:cxn>
                <a:cxn ang="0">
                  <a:pos x="13" y="89"/>
                </a:cxn>
                <a:cxn ang="0">
                  <a:pos x="0" y="63"/>
                </a:cxn>
                <a:cxn ang="0">
                  <a:pos x="15" y="9"/>
                </a:cxn>
                <a:cxn ang="0">
                  <a:pos x="80" y="0"/>
                </a:cxn>
                <a:cxn ang="0">
                  <a:pos x="80" y="0"/>
                </a:cxn>
              </a:cxnLst>
              <a:rect l="0" t="0" r="r" b="b"/>
              <a:pathLst>
                <a:path w="80" h="89">
                  <a:moveTo>
                    <a:pt x="80" y="0"/>
                  </a:moveTo>
                  <a:lnTo>
                    <a:pt x="53" y="57"/>
                  </a:lnTo>
                  <a:lnTo>
                    <a:pt x="13" y="89"/>
                  </a:lnTo>
                  <a:lnTo>
                    <a:pt x="0" y="63"/>
                  </a:lnTo>
                  <a:lnTo>
                    <a:pt x="15" y="9"/>
                  </a:lnTo>
                  <a:lnTo>
                    <a:pt x="80" y="0"/>
                  </a:lnTo>
                  <a:lnTo>
                    <a:pt x="80" y="0"/>
                  </a:lnTo>
                  <a:close/>
                </a:path>
              </a:pathLst>
            </a:custGeom>
            <a:solidFill>
              <a:srgbClr val="2E332E"/>
            </a:solidFill>
            <a:ln w="9525">
              <a:noFill/>
              <a:round/>
              <a:headEnd/>
              <a:tailEnd/>
            </a:ln>
          </p:spPr>
          <p:txBody>
            <a:bodyPr/>
            <a:lstStyle/>
            <a:p>
              <a:endParaRPr lang="en-US"/>
            </a:p>
          </p:txBody>
        </p:sp>
        <p:sp>
          <p:nvSpPr>
            <p:cNvPr id="32808" name="Freeform 40"/>
            <p:cNvSpPr>
              <a:spLocks/>
            </p:cNvSpPr>
            <p:nvPr/>
          </p:nvSpPr>
          <p:spPr bwMode="auto">
            <a:xfrm>
              <a:off x="2527" y="2594"/>
              <a:ext cx="144" cy="417"/>
            </a:xfrm>
            <a:custGeom>
              <a:avLst/>
              <a:gdLst/>
              <a:ahLst/>
              <a:cxnLst>
                <a:cxn ang="0">
                  <a:pos x="2" y="8"/>
                </a:cxn>
                <a:cxn ang="0">
                  <a:pos x="6" y="25"/>
                </a:cxn>
                <a:cxn ang="0">
                  <a:pos x="15" y="51"/>
                </a:cxn>
                <a:cxn ang="0">
                  <a:pos x="21" y="72"/>
                </a:cxn>
                <a:cxn ang="0">
                  <a:pos x="27" y="91"/>
                </a:cxn>
                <a:cxn ang="0">
                  <a:pos x="34" y="112"/>
                </a:cxn>
                <a:cxn ang="0">
                  <a:pos x="42" y="135"/>
                </a:cxn>
                <a:cxn ang="0">
                  <a:pos x="51" y="162"/>
                </a:cxn>
                <a:cxn ang="0">
                  <a:pos x="61" y="188"/>
                </a:cxn>
                <a:cxn ang="0">
                  <a:pos x="70" y="219"/>
                </a:cxn>
                <a:cxn ang="0">
                  <a:pos x="82" y="249"/>
                </a:cxn>
                <a:cxn ang="0">
                  <a:pos x="93" y="281"/>
                </a:cxn>
                <a:cxn ang="0">
                  <a:pos x="107" y="316"/>
                </a:cxn>
                <a:cxn ang="0">
                  <a:pos x="120" y="350"/>
                </a:cxn>
                <a:cxn ang="0">
                  <a:pos x="133" y="386"/>
                </a:cxn>
                <a:cxn ang="0">
                  <a:pos x="148" y="420"/>
                </a:cxn>
                <a:cxn ang="0">
                  <a:pos x="162" y="456"/>
                </a:cxn>
                <a:cxn ang="0">
                  <a:pos x="175" y="492"/>
                </a:cxn>
                <a:cxn ang="0">
                  <a:pos x="188" y="525"/>
                </a:cxn>
                <a:cxn ang="0">
                  <a:pos x="204" y="559"/>
                </a:cxn>
                <a:cxn ang="0">
                  <a:pos x="215" y="589"/>
                </a:cxn>
                <a:cxn ang="0">
                  <a:pos x="226" y="616"/>
                </a:cxn>
                <a:cxn ang="0">
                  <a:pos x="238" y="641"/>
                </a:cxn>
                <a:cxn ang="0">
                  <a:pos x="247" y="664"/>
                </a:cxn>
                <a:cxn ang="0">
                  <a:pos x="259" y="694"/>
                </a:cxn>
                <a:cxn ang="0">
                  <a:pos x="266" y="709"/>
                </a:cxn>
                <a:cxn ang="0">
                  <a:pos x="238" y="709"/>
                </a:cxn>
                <a:cxn ang="0">
                  <a:pos x="230" y="694"/>
                </a:cxn>
                <a:cxn ang="0">
                  <a:pos x="217" y="667"/>
                </a:cxn>
                <a:cxn ang="0">
                  <a:pos x="205" y="646"/>
                </a:cxn>
                <a:cxn ang="0">
                  <a:pos x="196" y="624"/>
                </a:cxn>
                <a:cxn ang="0">
                  <a:pos x="183" y="597"/>
                </a:cxn>
                <a:cxn ang="0">
                  <a:pos x="169" y="568"/>
                </a:cxn>
                <a:cxn ang="0">
                  <a:pos x="154" y="538"/>
                </a:cxn>
                <a:cxn ang="0">
                  <a:pos x="141" y="506"/>
                </a:cxn>
                <a:cxn ang="0">
                  <a:pos x="126" y="471"/>
                </a:cxn>
                <a:cxn ang="0">
                  <a:pos x="112" y="437"/>
                </a:cxn>
                <a:cxn ang="0">
                  <a:pos x="97" y="403"/>
                </a:cxn>
                <a:cxn ang="0">
                  <a:pos x="84" y="369"/>
                </a:cxn>
                <a:cxn ang="0">
                  <a:pos x="72" y="335"/>
                </a:cxn>
                <a:cxn ang="0">
                  <a:pos x="59" y="302"/>
                </a:cxn>
                <a:cxn ang="0">
                  <a:pos x="49" y="268"/>
                </a:cxn>
                <a:cxn ang="0">
                  <a:pos x="40" y="238"/>
                </a:cxn>
                <a:cxn ang="0">
                  <a:pos x="32" y="207"/>
                </a:cxn>
                <a:cxn ang="0">
                  <a:pos x="25" y="179"/>
                </a:cxn>
                <a:cxn ang="0">
                  <a:pos x="19" y="150"/>
                </a:cxn>
                <a:cxn ang="0">
                  <a:pos x="15" y="125"/>
                </a:cxn>
                <a:cxn ang="0">
                  <a:pos x="11" y="103"/>
                </a:cxn>
                <a:cxn ang="0">
                  <a:pos x="8" y="82"/>
                </a:cxn>
                <a:cxn ang="0">
                  <a:pos x="4" y="57"/>
                </a:cxn>
                <a:cxn ang="0">
                  <a:pos x="2" y="27"/>
                </a:cxn>
                <a:cxn ang="0">
                  <a:pos x="0" y="8"/>
                </a:cxn>
                <a:cxn ang="0">
                  <a:pos x="0" y="0"/>
                </a:cxn>
              </a:cxnLst>
              <a:rect l="0" t="0" r="r" b="b"/>
              <a:pathLst>
                <a:path w="289" h="835">
                  <a:moveTo>
                    <a:pt x="0" y="0"/>
                  </a:moveTo>
                  <a:lnTo>
                    <a:pt x="0" y="0"/>
                  </a:lnTo>
                  <a:lnTo>
                    <a:pt x="2" y="4"/>
                  </a:lnTo>
                  <a:lnTo>
                    <a:pt x="2" y="8"/>
                  </a:lnTo>
                  <a:lnTo>
                    <a:pt x="2" y="9"/>
                  </a:lnTo>
                  <a:lnTo>
                    <a:pt x="4" y="15"/>
                  </a:lnTo>
                  <a:lnTo>
                    <a:pt x="6" y="19"/>
                  </a:lnTo>
                  <a:lnTo>
                    <a:pt x="6" y="25"/>
                  </a:lnTo>
                  <a:lnTo>
                    <a:pt x="8" y="30"/>
                  </a:lnTo>
                  <a:lnTo>
                    <a:pt x="10" y="36"/>
                  </a:lnTo>
                  <a:lnTo>
                    <a:pt x="13" y="44"/>
                  </a:lnTo>
                  <a:lnTo>
                    <a:pt x="15" y="51"/>
                  </a:lnTo>
                  <a:lnTo>
                    <a:pt x="17" y="59"/>
                  </a:lnTo>
                  <a:lnTo>
                    <a:pt x="17" y="63"/>
                  </a:lnTo>
                  <a:lnTo>
                    <a:pt x="21" y="68"/>
                  </a:lnTo>
                  <a:lnTo>
                    <a:pt x="21" y="72"/>
                  </a:lnTo>
                  <a:lnTo>
                    <a:pt x="23" y="78"/>
                  </a:lnTo>
                  <a:lnTo>
                    <a:pt x="25" y="82"/>
                  </a:lnTo>
                  <a:lnTo>
                    <a:pt x="27" y="87"/>
                  </a:lnTo>
                  <a:lnTo>
                    <a:pt x="27" y="91"/>
                  </a:lnTo>
                  <a:lnTo>
                    <a:pt x="29" y="97"/>
                  </a:lnTo>
                  <a:lnTo>
                    <a:pt x="30" y="103"/>
                  </a:lnTo>
                  <a:lnTo>
                    <a:pt x="32" y="106"/>
                  </a:lnTo>
                  <a:lnTo>
                    <a:pt x="34" y="112"/>
                  </a:lnTo>
                  <a:lnTo>
                    <a:pt x="36" y="118"/>
                  </a:lnTo>
                  <a:lnTo>
                    <a:pt x="38" y="124"/>
                  </a:lnTo>
                  <a:lnTo>
                    <a:pt x="40" y="129"/>
                  </a:lnTo>
                  <a:lnTo>
                    <a:pt x="42" y="135"/>
                  </a:lnTo>
                  <a:lnTo>
                    <a:pt x="44" y="143"/>
                  </a:lnTo>
                  <a:lnTo>
                    <a:pt x="46" y="148"/>
                  </a:lnTo>
                  <a:lnTo>
                    <a:pt x="49" y="156"/>
                  </a:lnTo>
                  <a:lnTo>
                    <a:pt x="51" y="162"/>
                  </a:lnTo>
                  <a:lnTo>
                    <a:pt x="53" y="169"/>
                  </a:lnTo>
                  <a:lnTo>
                    <a:pt x="55" y="175"/>
                  </a:lnTo>
                  <a:lnTo>
                    <a:pt x="59" y="182"/>
                  </a:lnTo>
                  <a:lnTo>
                    <a:pt x="61" y="188"/>
                  </a:lnTo>
                  <a:lnTo>
                    <a:pt x="63" y="196"/>
                  </a:lnTo>
                  <a:lnTo>
                    <a:pt x="65" y="203"/>
                  </a:lnTo>
                  <a:lnTo>
                    <a:pt x="68" y="211"/>
                  </a:lnTo>
                  <a:lnTo>
                    <a:pt x="70" y="219"/>
                  </a:lnTo>
                  <a:lnTo>
                    <a:pt x="72" y="226"/>
                  </a:lnTo>
                  <a:lnTo>
                    <a:pt x="76" y="234"/>
                  </a:lnTo>
                  <a:lnTo>
                    <a:pt x="78" y="241"/>
                  </a:lnTo>
                  <a:lnTo>
                    <a:pt x="82" y="249"/>
                  </a:lnTo>
                  <a:lnTo>
                    <a:pt x="86" y="257"/>
                  </a:lnTo>
                  <a:lnTo>
                    <a:pt x="88" y="264"/>
                  </a:lnTo>
                  <a:lnTo>
                    <a:pt x="91" y="274"/>
                  </a:lnTo>
                  <a:lnTo>
                    <a:pt x="93" y="281"/>
                  </a:lnTo>
                  <a:lnTo>
                    <a:pt x="97" y="291"/>
                  </a:lnTo>
                  <a:lnTo>
                    <a:pt x="101" y="298"/>
                  </a:lnTo>
                  <a:lnTo>
                    <a:pt x="103" y="306"/>
                  </a:lnTo>
                  <a:lnTo>
                    <a:pt x="107" y="316"/>
                  </a:lnTo>
                  <a:lnTo>
                    <a:pt x="110" y="323"/>
                  </a:lnTo>
                  <a:lnTo>
                    <a:pt x="112" y="333"/>
                  </a:lnTo>
                  <a:lnTo>
                    <a:pt x="116" y="342"/>
                  </a:lnTo>
                  <a:lnTo>
                    <a:pt x="120" y="350"/>
                  </a:lnTo>
                  <a:lnTo>
                    <a:pt x="124" y="359"/>
                  </a:lnTo>
                  <a:lnTo>
                    <a:pt x="126" y="367"/>
                  </a:lnTo>
                  <a:lnTo>
                    <a:pt x="129" y="376"/>
                  </a:lnTo>
                  <a:lnTo>
                    <a:pt x="133" y="386"/>
                  </a:lnTo>
                  <a:lnTo>
                    <a:pt x="137" y="394"/>
                  </a:lnTo>
                  <a:lnTo>
                    <a:pt x="141" y="403"/>
                  </a:lnTo>
                  <a:lnTo>
                    <a:pt x="145" y="413"/>
                  </a:lnTo>
                  <a:lnTo>
                    <a:pt x="148" y="420"/>
                  </a:lnTo>
                  <a:lnTo>
                    <a:pt x="152" y="430"/>
                  </a:lnTo>
                  <a:lnTo>
                    <a:pt x="154" y="439"/>
                  </a:lnTo>
                  <a:lnTo>
                    <a:pt x="158" y="449"/>
                  </a:lnTo>
                  <a:lnTo>
                    <a:pt x="162" y="456"/>
                  </a:lnTo>
                  <a:lnTo>
                    <a:pt x="165" y="466"/>
                  </a:lnTo>
                  <a:lnTo>
                    <a:pt x="169" y="473"/>
                  </a:lnTo>
                  <a:lnTo>
                    <a:pt x="171" y="483"/>
                  </a:lnTo>
                  <a:lnTo>
                    <a:pt x="175" y="492"/>
                  </a:lnTo>
                  <a:lnTo>
                    <a:pt x="179" y="500"/>
                  </a:lnTo>
                  <a:lnTo>
                    <a:pt x="183" y="508"/>
                  </a:lnTo>
                  <a:lnTo>
                    <a:pt x="186" y="517"/>
                  </a:lnTo>
                  <a:lnTo>
                    <a:pt x="188" y="525"/>
                  </a:lnTo>
                  <a:lnTo>
                    <a:pt x="192" y="534"/>
                  </a:lnTo>
                  <a:lnTo>
                    <a:pt x="196" y="542"/>
                  </a:lnTo>
                  <a:lnTo>
                    <a:pt x="200" y="549"/>
                  </a:lnTo>
                  <a:lnTo>
                    <a:pt x="204" y="559"/>
                  </a:lnTo>
                  <a:lnTo>
                    <a:pt x="207" y="567"/>
                  </a:lnTo>
                  <a:lnTo>
                    <a:pt x="209" y="574"/>
                  </a:lnTo>
                  <a:lnTo>
                    <a:pt x="213" y="582"/>
                  </a:lnTo>
                  <a:lnTo>
                    <a:pt x="215" y="589"/>
                  </a:lnTo>
                  <a:lnTo>
                    <a:pt x="219" y="597"/>
                  </a:lnTo>
                  <a:lnTo>
                    <a:pt x="221" y="603"/>
                  </a:lnTo>
                  <a:lnTo>
                    <a:pt x="224" y="610"/>
                  </a:lnTo>
                  <a:lnTo>
                    <a:pt x="226" y="616"/>
                  </a:lnTo>
                  <a:lnTo>
                    <a:pt x="230" y="624"/>
                  </a:lnTo>
                  <a:lnTo>
                    <a:pt x="232" y="629"/>
                  </a:lnTo>
                  <a:lnTo>
                    <a:pt x="234" y="635"/>
                  </a:lnTo>
                  <a:lnTo>
                    <a:pt x="238" y="641"/>
                  </a:lnTo>
                  <a:lnTo>
                    <a:pt x="240" y="648"/>
                  </a:lnTo>
                  <a:lnTo>
                    <a:pt x="242" y="654"/>
                  </a:lnTo>
                  <a:lnTo>
                    <a:pt x="245" y="660"/>
                  </a:lnTo>
                  <a:lnTo>
                    <a:pt x="247" y="664"/>
                  </a:lnTo>
                  <a:lnTo>
                    <a:pt x="249" y="669"/>
                  </a:lnTo>
                  <a:lnTo>
                    <a:pt x="253" y="679"/>
                  </a:lnTo>
                  <a:lnTo>
                    <a:pt x="257" y="686"/>
                  </a:lnTo>
                  <a:lnTo>
                    <a:pt x="259" y="694"/>
                  </a:lnTo>
                  <a:lnTo>
                    <a:pt x="262" y="700"/>
                  </a:lnTo>
                  <a:lnTo>
                    <a:pt x="264" y="703"/>
                  </a:lnTo>
                  <a:lnTo>
                    <a:pt x="266" y="707"/>
                  </a:lnTo>
                  <a:lnTo>
                    <a:pt x="266" y="709"/>
                  </a:lnTo>
                  <a:lnTo>
                    <a:pt x="266" y="711"/>
                  </a:lnTo>
                  <a:lnTo>
                    <a:pt x="289" y="835"/>
                  </a:lnTo>
                  <a:lnTo>
                    <a:pt x="240" y="711"/>
                  </a:lnTo>
                  <a:lnTo>
                    <a:pt x="238" y="709"/>
                  </a:lnTo>
                  <a:lnTo>
                    <a:pt x="238" y="707"/>
                  </a:lnTo>
                  <a:lnTo>
                    <a:pt x="234" y="703"/>
                  </a:lnTo>
                  <a:lnTo>
                    <a:pt x="232" y="700"/>
                  </a:lnTo>
                  <a:lnTo>
                    <a:pt x="230" y="694"/>
                  </a:lnTo>
                  <a:lnTo>
                    <a:pt x="226" y="688"/>
                  </a:lnTo>
                  <a:lnTo>
                    <a:pt x="223" y="681"/>
                  </a:lnTo>
                  <a:lnTo>
                    <a:pt x="219" y="673"/>
                  </a:lnTo>
                  <a:lnTo>
                    <a:pt x="217" y="667"/>
                  </a:lnTo>
                  <a:lnTo>
                    <a:pt x="215" y="662"/>
                  </a:lnTo>
                  <a:lnTo>
                    <a:pt x="213" y="658"/>
                  </a:lnTo>
                  <a:lnTo>
                    <a:pt x="209" y="652"/>
                  </a:lnTo>
                  <a:lnTo>
                    <a:pt x="205" y="646"/>
                  </a:lnTo>
                  <a:lnTo>
                    <a:pt x="204" y="641"/>
                  </a:lnTo>
                  <a:lnTo>
                    <a:pt x="202" y="635"/>
                  </a:lnTo>
                  <a:lnTo>
                    <a:pt x="198" y="629"/>
                  </a:lnTo>
                  <a:lnTo>
                    <a:pt x="196" y="624"/>
                  </a:lnTo>
                  <a:lnTo>
                    <a:pt x="192" y="618"/>
                  </a:lnTo>
                  <a:lnTo>
                    <a:pt x="188" y="610"/>
                  </a:lnTo>
                  <a:lnTo>
                    <a:pt x="186" y="605"/>
                  </a:lnTo>
                  <a:lnTo>
                    <a:pt x="183" y="597"/>
                  </a:lnTo>
                  <a:lnTo>
                    <a:pt x="179" y="591"/>
                  </a:lnTo>
                  <a:lnTo>
                    <a:pt x="177" y="584"/>
                  </a:lnTo>
                  <a:lnTo>
                    <a:pt x="173" y="578"/>
                  </a:lnTo>
                  <a:lnTo>
                    <a:pt x="169" y="568"/>
                  </a:lnTo>
                  <a:lnTo>
                    <a:pt x="165" y="561"/>
                  </a:lnTo>
                  <a:lnTo>
                    <a:pt x="162" y="553"/>
                  </a:lnTo>
                  <a:lnTo>
                    <a:pt x="158" y="546"/>
                  </a:lnTo>
                  <a:lnTo>
                    <a:pt x="154" y="538"/>
                  </a:lnTo>
                  <a:lnTo>
                    <a:pt x="150" y="530"/>
                  </a:lnTo>
                  <a:lnTo>
                    <a:pt x="148" y="521"/>
                  </a:lnTo>
                  <a:lnTo>
                    <a:pt x="145" y="513"/>
                  </a:lnTo>
                  <a:lnTo>
                    <a:pt x="141" y="506"/>
                  </a:lnTo>
                  <a:lnTo>
                    <a:pt x="137" y="498"/>
                  </a:lnTo>
                  <a:lnTo>
                    <a:pt x="133" y="489"/>
                  </a:lnTo>
                  <a:lnTo>
                    <a:pt x="129" y="481"/>
                  </a:lnTo>
                  <a:lnTo>
                    <a:pt x="126" y="471"/>
                  </a:lnTo>
                  <a:lnTo>
                    <a:pt x="122" y="464"/>
                  </a:lnTo>
                  <a:lnTo>
                    <a:pt x="118" y="454"/>
                  </a:lnTo>
                  <a:lnTo>
                    <a:pt x="116" y="447"/>
                  </a:lnTo>
                  <a:lnTo>
                    <a:pt x="112" y="437"/>
                  </a:lnTo>
                  <a:lnTo>
                    <a:pt x="108" y="430"/>
                  </a:lnTo>
                  <a:lnTo>
                    <a:pt x="105" y="420"/>
                  </a:lnTo>
                  <a:lnTo>
                    <a:pt x="101" y="413"/>
                  </a:lnTo>
                  <a:lnTo>
                    <a:pt x="97" y="403"/>
                  </a:lnTo>
                  <a:lnTo>
                    <a:pt x="93" y="395"/>
                  </a:lnTo>
                  <a:lnTo>
                    <a:pt x="89" y="386"/>
                  </a:lnTo>
                  <a:lnTo>
                    <a:pt x="88" y="378"/>
                  </a:lnTo>
                  <a:lnTo>
                    <a:pt x="84" y="369"/>
                  </a:lnTo>
                  <a:lnTo>
                    <a:pt x="80" y="361"/>
                  </a:lnTo>
                  <a:lnTo>
                    <a:pt x="78" y="352"/>
                  </a:lnTo>
                  <a:lnTo>
                    <a:pt x="74" y="344"/>
                  </a:lnTo>
                  <a:lnTo>
                    <a:pt x="72" y="335"/>
                  </a:lnTo>
                  <a:lnTo>
                    <a:pt x="68" y="327"/>
                  </a:lnTo>
                  <a:lnTo>
                    <a:pt x="65" y="317"/>
                  </a:lnTo>
                  <a:lnTo>
                    <a:pt x="63" y="310"/>
                  </a:lnTo>
                  <a:lnTo>
                    <a:pt x="59" y="302"/>
                  </a:lnTo>
                  <a:lnTo>
                    <a:pt x="57" y="293"/>
                  </a:lnTo>
                  <a:lnTo>
                    <a:pt x="55" y="285"/>
                  </a:lnTo>
                  <a:lnTo>
                    <a:pt x="51" y="278"/>
                  </a:lnTo>
                  <a:lnTo>
                    <a:pt x="49" y="268"/>
                  </a:lnTo>
                  <a:lnTo>
                    <a:pt x="48" y="260"/>
                  </a:lnTo>
                  <a:lnTo>
                    <a:pt x="46" y="253"/>
                  </a:lnTo>
                  <a:lnTo>
                    <a:pt x="44" y="245"/>
                  </a:lnTo>
                  <a:lnTo>
                    <a:pt x="40" y="238"/>
                  </a:lnTo>
                  <a:lnTo>
                    <a:pt x="38" y="230"/>
                  </a:lnTo>
                  <a:lnTo>
                    <a:pt x="36" y="222"/>
                  </a:lnTo>
                  <a:lnTo>
                    <a:pt x="34" y="215"/>
                  </a:lnTo>
                  <a:lnTo>
                    <a:pt x="32" y="207"/>
                  </a:lnTo>
                  <a:lnTo>
                    <a:pt x="30" y="200"/>
                  </a:lnTo>
                  <a:lnTo>
                    <a:pt x="29" y="192"/>
                  </a:lnTo>
                  <a:lnTo>
                    <a:pt x="29" y="186"/>
                  </a:lnTo>
                  <a:lnTo>
                    <a:pt x="25" y="179"/>
                  </a:lnTo>
                  <a:lnTo>
                    <a:pt x="25" y="171"/>
                  </a:lnTo>
                  <a:lnTo>
                    <a:pt x="23" y="163"/>
                  </a:lnTo>
                  <a:lnTo>
                    <a:pt x="21" y="158"/>
                  </a:lnTo>
                  <a:lnTo>
                    <a:pt x="19" y="150"/>
                  </a:lnTo>
                  <a:lnTo>
                    <a:pt x="19" y="144"/>
                  </a:lnTo>
                  <a:lnTo>
                    <a:pt x="17" y="139"/>
                  </a:lnTo>
                  <a:lnTo>
                    <a:pt x="17" y="133"/>
                  </a:lnTo>
                  <a:lnTo>
                    <a:pt x="15" y="125"/>
                  </a:lnTo>
                  <a:lnTo>
                    <a:pt x="15" y="120"/>
                  </a:lnTo>
                  <a:lnTo>
                    <a:pt x="13" y="114"/>
                  </a:lnTo>
                  <a:lnTo>
                    <a:pt x="11" y="108"/>
                  </a:lnTo>
                  <a:lnTo>
                    <a:pt x="11" y="103"/>
                  </a:lnTo>
                  <a:lnTo>
                    <a:pt x="10" y="99"/>
                  </a:lnTo>
                  <a:lnTo>
                    <a:pt x="10" y="93"/>
                  </a:lnTo>
                  <a:lnTo>
                    <a:pt x="10" y="87"/>
                  </a:lnTo>
                  <a:lnTo>
                    <a:pt x="8" y="82"/>
                  </a:lnTo>
                  <a:lnTo>
                    <a:pt x="8" y="78"/>
                  </a:lnTo>
                  <a:lnTo>
                    <a:pt x="6" y="72"/>
                  </a:lnTo>
                  <a:lnTo>
                    <a:pt x="6" y="66"/>
                  </a:lnTo>
                  <a:lnTo>
                    <a:pt x="4" y="57"/>
                  </a:lnTo>
                  <a:lnTo>
                    <a:pt x="4" y="49"/>
                  </a:lnTo>
                  <a:lnTo>
                    <a:pt x="2" y="42"/>
                  </a:lnTo>
                  <a:lnTo>
                    <a:pt x="2" y="34"/>
                  </a:lnTo>
                  <a:lnTo>
                    <a:pt x="2" y="27"/>
                  </a:lnTo>
                  <a:lnTo>
                    <a:pt x="2" y="21"/>
                  </a:lnTo>
                  <a:lnTo>
                    <a:pt x="0" y="15"/>
                  </a:lnTo>
                  <a:lnTo>
                    <a:pt x="0" y="11"/>
                  </a:lnTo>
                  <a:lnTo>
                    <a:pt x="0" y="8"/>
                  </a:lnTo>
                  <a:lnTo>
                    <a:pt x="0" y="4"/>
                  </a:lnTo>
                  <a:lnTo>
                    <a:pt x="0" y="0"/>
                  </a:lnTo>
                  <a:lnTo>
                    <a:pt x="0" y="0"/>
                  </a:lnTo>
                  <a:lnTo>
                    <a:pt x="0" y="0"/>
                  </a:lnTo>
                  <a:close/>
                </a:path>
              </a:pathLst>
            </a:custGeom>
            <a:solidFill>
              <a:srgbClr val="2E332E"/>
            </a:solidFill>
            <a:ln w="9525">
              <a:noFill/>
              <a:round/>
              <a:headEnd/>
              <a:tailEnd/>
            </a:ln>
          </p:spPr>
          <p:txBody>
            <a:bodyPr/>
            <a:lstStyle/>
            <a:p>
              <a:endParaRPr lang="en-US"/>
            </a:p>
          </p:txBody>
        </p:sp>
        <p:sp>
          <p:nvSpPr>
            <p:cNvPr id="32809" name="Freeform 41"/>
            <p:cNvSpPr>
              <a:spLocks/>
            </p:cNvSpPr>
            <p:nvPr/>
          </p:nvSpPr>
          <p:spPr bwMode="auto">
            <a:xfrm>
              <a:off x="2613" y="1902"/>
              <a:ext cx="68" cy="87"/>
            </a:xfrm>
            <a:custGeom>
              <a:avLst/>
              <a:gdLst/>
              <a:ahLst/>
              <a:cxnLst>
                <a:cxn ang="0">
                  <a:pos x="99" y="2"/>
                </a:cxn>
                <a:cxn ang="0">
                  <a:pos x="108" y="5"/>
                </a:cxn>
                <a:cxn ang="0">
                  <a:pos x="118" y="15"/>
                </a:cxn>
                <a:cxn ang="0">
                  <a:pos x="129" y="28"/>
                </a:cxn>
                <a:cxn ang="0">
                  <a:pos x="131" y="38"/>
                </a:cxn>
                <a:cxn ang="0">
                  <a:pos x="133" y="45"/>
                </a:cxn>
                <a:cxn ang="0">
                  <a:pos x="135" y="55"/>
                </a:cxn>
                <a:cxn ang="0">
                  <a:pos x="137" y="66"/>
                </a:cxn>
                <a:cxn ang="0">
                  <a:pos x="137" y="81"/>
                </a:cxn>
                <a:cxn ang="0">
                  <a:pos x="137" y="87"/>
                </a:cxn>
                <a:cxn ang="0">
                  <a:pos x="76" y="30"/>
                </a:cxn>
                <a:cxn ang="0">
                  <a:pos x="78" y="36"/>
                </a:cxn>
                <a:cxn ang="0">
                  <a:pos x="82" y="47"/>
                </a:cxn>
                <a:cxn ang="0">
                  <a:pos x="88" y="61"/>
                </a:cxn>
                <a:cxn ang="0">
                  <a:pos x="91" y="76"/>
                </a:cxn>
                <a:cxn ang="0">
                  <a:pos x="93" y="89"/>
                </a:cxn>
                <a:cxn ang="0">
                  <a:pos x="93" y="100"/>
                </a:cxn>
                <a:cxn ang="0">
                  <a:pos x="93" y="108"/>
                </a:cxn>
                <a:cxn ang="0">
                  <a:pos x="65" y="81"/>
                </a:cxn>
                <a:cxn ang="0">
                  <a:pos x="32" y="125"/>
                </a:cxn>
                <a:cxn ang="0">
                  <a:pos x="0" y="127"/>
                </a:cxn>
                <a:cxn ang="0">
                  <a:pos x="4" y="118"/>
                </a:cxn>
                <a:cxn ang="0">
                  <a:pos x="8" y="106"/>
                </a:cxn>
                <a:cxn ang="0">
                  <a:pos x="13" y="95"/>
                </a:cxn>
                <a:cxn ang="0">
                  <a:pos x="19" y="80"/>
                </a:cxn>
                <a:cxn ang="0">
                  <a:pos x="27" y="64"/>
                </a:cxn>
                <a:cxn ang="0">
                  <a:pos x="36" y="49"/>
                </a:cxn>
                <a:cxn ang="0">
                  <a:pos x="46" y="36"/>
                </a:cxn>
                <a:cxn ang="0">
                  <a:pos x="53" y="24"/>
                </a:cxn>
                <a:cxn ang="0">
                  <a:pos x="63" y="17"/>
                </a:cxn>
                <a:cxn ang="0">
                  <a:pos x="80" y="5"/>
                </a:cxn>
                <a:cxn ang="0">
                  <a:pos x="91" y="2"/>
                </a:cxn>
                <a:cxn ang="0">
                  <a:pos x="95" y="0"/>
                </a:cxn>
              </a:cxnLst>
              <a:rect l="0" t="0" r="r" b="b"/>
              <a:pathLst>
                <a:path w="137" h="175">
                  <a:moveTo>
                    <a:pt x="95" y="0"/>
                  </a:moveTo>
                  <a:lnTo>
                    <a:pt x="99" y="2"/>
                  </a:lnTo>
                  <a:lnTo>
                    <a:pt x="103" y="2"/>
                  </a:lnTo>
                  <a:lnTo>
                    <a:pt x="108" y="5"/>
                  </a:lnTo>
                  <a:lnTo>
                    <a:pt x="114" y="9"/>
                  </a:lnTo>
                  <a:lnTo>
                    <a:pt x="118" y="15"/>
                  </a:lnTo>
                  <a:lnTo>
                    <a:pt x="124" y="21"/>
                  </a:lnTo>
                  <a:lnTo>
                    <a:pt x="129" y="28"/>
                  </a:lnTo>
                  <a:lnTo>
                    <a:pt x="129" y="32"/>
                  </a:lnTo>
                  <a:lnTo>
                    <a:pt x="131" y="38"/>
                  </a:lnTo>
                  <a:lnTo>
                    <a:pt x="131" y="41"/>
                  </a:lnTo>
                  <a:lnTo>
                    <a:pt x="133" y="45"/>
                  </a:lnTo>
                  <a:lnTo>
                    <a:pt x="133" y="51"/>
                  </a:lnTo>
                  <a:lnTo>
                    <a:pt x="135" y="55"/>
                  </a:lnTo>
                  <a:lnTo>
                    <a:pt x="135" y="61"/>
                  </a:lnTo>
                  <a:lnTo>
                    <a:pt x="137" y="66"/>
                  </a:lnTo>
                  <a:lnTo>
                    <a:pt x="137" y="74"/>
                  </a:lnTo>
                  <a:lnTo>
                    <a:pt x="137" y="81"/>
                  </a:lnTo>
                  <a:lnTo>
                    <a:pt x="137" y="85"/>
                  </a:lnTo>
                  <a:lnTo>
                    <a:pt x="137" y="87"/>
                  </a:lnTo>
                  <a:lnTo>
                    <a:pt x="107" y="40"/>
                  </a:lnTo>
                  <a:lnTo>
                    <a:pt x="76" y="30"/>
                  </a:lnTo>
                  <a:lnTo>
                    <a:pt x="76" y="32"/>
                  </a:lnTo>
                  <a:lnTo>
                    <a:pt x="78" y="36"/>
                  </a:lnTo>
                  <a:lnTo>
                    <a:pt x="80" y="41"/>
                  </a:lnTo>
                  <a:lnTo>
                    <a:pt x="82" y="47"/>
                  </a:lnTo>
                  <a:lnTo>
                    <a:pt x="86" y="53"/>
                  </a:lnTo>
                  <a:lnTo>
                    <a:pt x="88" y="61"/>
                  </a:lnTo>
                  <a:lnTo>
                    <a:pt x="89" y="68"/>
                  </a:lnTo>
                  <a:lnTo>
                    <a:pt x="91" y="76"/>
                  </a:lnTo>
                  <a:lnTo>
                    <a:pt x="93" y="83"/>
                  </a:lnTo>
                  <a:lnTo>
                    <a:pt x="93" y="89"/>
                  </a:lnTo>
                  <a:lnTo>
                    <a:pt x="93" y="97"/>
                  </a:lnTo>
                  <a:lnTo>
                    <a:pt x="93" y="100"/>
                  </a:lnTo>
                  <a:lnTo>
                    <a:pt x="93" y="104"/>
                  </a:lnTo>
                  <a:lnTo>
                    <a:pt x="93" y="108"/>
                  </a:lnTo>
                  <a:lnTo>
                    <a:pt x="93" y="110"/>
                  </a:lnTo>
                  <a:lnTo>
                    <a:pt x="65" y="81"/>
                  </a:lnTo>
                  <a:lnTo>
                    <a:pt x="42" y="80"/>
                  </a:lnTo>
                  <a:lnTo>
                    <a:pt x="32" y="125"/>
                  </a:lnTo>
                  <a:lnTo>
                    <a:pt x="32" y="175"/>
                  </a:lnTo>
                  <a:lnTo>
                    <a:pt x="0" y="127"/>
                  </a:lnTo>
                  <a:lnTo>
                    <a:pt x="0" y="123"/>
                  </a:lnTo>
                  <a:lnTo>
                    <a:pt x="4" y="118"/>
                  </a:lnTo>
                  <a:lnTo>
                    <a:pt x="4" y="112"/>
                  </a:lnTo>
                  <a:lnTo>
                    <a:pt x="8" y="106"/>
                  </a:lnTo>
                  <a:lnTo>
                    <a:pt x="10" y="100"/>
                  </a:lnTo>
                  <a:lnTo>
                    <a:pt x="13" y="95"/>
                  </a:lnTo>
                  <a:lnTo>
                    <a:pt x="15" y="87"/>
                  </a:lnTo>
                  <a:lnTo>
                    <a:pt x="19" y="80"/>
                  </a:lnTo>
                  <a:lnTo>
                    <a:pt x="23" y="72"/>
                  </a:lnTo>
                  <a:lnTo>
                    <a:pt x="27" y="64"/>
                  </a:lnTo>
                  <a:lnTo>
                    <a:pt x="32" y="57"/>
                  </a:lnTo>
                  <a:lnTo>
                    <a:pt x="36" y="49"/>
                  </a:lnTo>
                  <a:lnTo>
                    <a:pt x="40" y="41"/>
                  </a:lnTo>
                  <a:lnTo>
                    <a:pt x="46" y="36"/>
                  </a:lnTo>
                  <a:lnTo>
                    <a:pt x="50" y="30"/>
                  </a:lnTo>
                  <a:lnTo>
                    <a:pt x="53" y="24"/>
                  </a:lnTo>
                  <a:lnTo>
                    <a:pt x="59" y="21"/>
                  </a:lnTo>
                  <a:lnTo>
                    <a:pt x="63" y="17"/>
                  </a:lnTo>
                  <a:lnTo>
                    <a:pt x="70" y="11"/>
                  </a:lnTo>
                  <a:lnTo>
                    <a:pt x="80" y="5"/>
                  </a:lnTo>
                  <a:lnTo>
                    <a:pt x="86" y="3"/>
                  </a:lnTo>
                  <a:lnTo>
                    <a:pt x="91" y="2"/>
                  </a:lnTo>
                  <a:lnTo>
                    <a:pt x="93" y="0"/>
                  </a:lnTo>
                  <a:lnTo>
                    <a:pt x="95" y="0"/>
                  </a:lnTo>
                  <a:lnTo>
                    <a:pt x="95" y="0"/>
                  </a:lnTo>
                  <a:close/>
                </a:path>
              </a:pathLst>
            </a:custGeom>
            <a:solidFill>
              <a:srgbClr val="EDDE73"/>
            </a:solidFill>
            <a:ln w="9525">
              <a:noFill/>
              <a:round/>
              <a:headEnd/>
              <a:tailEnd/>
            </a:ln>
          </p:spPr>
          <p:txBody>
            <a:bodyPr/>
            <a:lstStyle/>
            <a:p>
              <a:endParaRPr lang="en-US"/>
            </a:p>
          </p:txBody>
        </p:sp>
        <p:sp>
          <p:nvSpPr>
            <p:cNvPr id="32810" name="Freeform 42"/>
            <p:cNvSpPr>
              <a:spLocks/>
            </p:cNvSpPr>
            <p:nvPr/>
          </p:nvSpPr>
          <p:spPr bwMode="auto">
            <a:xfrm>
              <a:off x="2521" y="1966"/>
              <a:ext cx="113" cy="74"/>
            </a:xfrm>
            <a:custGeom>
              <a:avLst/>
              <a:gdLst/>
              <a:ahLst/>
              <a:cxnLst>
                <a:cxn ang="0">
                  <a:pos x="106" y="6"/>
                </a:cxn>
                <a:cxn ang="0">
                  <a:pos x="89" y="11"/>
                </a:cxn>
                <a:cxn ang="0">
                  <a:pos x="74" y="19"/>
                </a:cxn>
                <a:cxn ang="0">
                  <a:pos x="59" y="25"/>
                </a:cxn>
                <a:cxn ang="0">
                  <a:pos x="41" y="34"/>
                </a:cxn>
                <a:cxn ang="0">
                  <a:pos x="28" y="44"/>
                </a:cxn>
                <a:cxn ang="0">
                  <a:pos x="13" y="53"/>
                </a:cxn>
                <a:cxn ang="0">
                  <a:pos x="0" y="74"/>
                </a:cxn>
                <a:cxn ang="0">
                  <a:pos x="5" y="93"/>
                </a:cxn>
                <a:cxn ang="0">
                  <a:pos x="17" y="101"/>
                </a:cxn>
                <a:cxn ang="0">
                  <a:pos x="32" y="110"/>
                </a:cxn>
                <a:cxn ang="0">
                  <a:pos x="49" y="118"/>
                </a:cxn>
                <a:cxn ang="0">
                  <a:pos x="68" y="125"/>
                </a:cxn>
                <a:cxn ang="0">
                  <a:pos x="85" y="131"/>
                </a:cxn>
                <a:cxn ang="0">
                  <a:pos x="104" y="137"/>
                </a:cxn>
                <a:cxn ang="0">
                  <a:pos x="121" y="143"/>
                </a:cxn>
                <a:cxn ang="0">
                  <a:pos x="135" y="146"/>
                </a:cxn>
                <a:cxn ang="0">
                  <a:pos x="119" y="137"/>
                </a:cxn>
                <a:cxn ang="0">
                  <a:pos x="102" y="127"/>
                </a:cxn>
                <a:cxn ang="0">
                  <a:pos x="83" y="112"/>
                </a:cxn>
                <a:cxn ang="0">
                  <a:pos x="68" y="99"/>
                </a:cxn>
                <a:cxn ang="0">
                  <a:pos x="59" y="86"/>
                </a:cxn>
                <a:cxn ang="0">
                  <a:pos x="59" y="70"/>
                </a:cxn>
                <a:cxn ang="0">
                  <a:pos x="72" y="51"/>
                </a:cxn>
                <a:cxn ang="0">
                  <a:pos x="83" y="46"/>
                </a:cxn>
                <a:cxn ang="0">
                  <a:pos x="83" y="55"/>
                </a:cxn>
                <a:cxn ang="0">
                  <a:pos x="89" y="70"/>
                </a:cxn>
                <a:cxn ang="0">
                  <a:pos x="99" y="86"/>
                </a:cxn>
                <a:cxn ang="0">
                  <a:pos x="118" y="101"/>
                </a:cxn>
                <a:cxn ang="0">
                  <a:pos x="138" y="112"/>
                </a:cxn>
                <a:cxn ang="0">
                  <a:pos x="165" y="125"/>
                </a:cxn>
                <a:cxn ang="0">
                  <a:pos x="178" y="129"/>
                </a:cxn>
                <a:cxn ang="0">
                  <a:pos x="199" y="137"/>
                </a:cxn>
                <a:cxn ang="0">
                  <a:pos x="216" y="143"/>
                </a:cxn>
                <a:cxn ang="0">
                  <a:pos x="226" y="146"/>
                </a:cxn>
                <a:cxn ang="0">
                  <a:pos x="218" y="141"/>
                </a:cxn>
                <a:cxn ang="0">
                  <a:pos x="201" y="129"/>
                </a:cxn>
                <a:cxn ang="0">
                  <a:pos x="180" y="114"/>
                </a:cxn>
                <a:cxn ang="0">
                  <a:pos x="157" y="95"/>
                </a:cxn>
                <a:cxn ang="0">
                  <a:pos x="138" y="74"/>
                </a:cxn>
                <a:cxn ang="0">
                  <a:pos x="129" y="53"/>
                </a:cxn>
                <a:cxn ang="0">
                  <a:pos x="127" y="34"/>
                </a:cxn>
                <a:cxn ang="0">
                  <a:pos x="133" y="19"/>
                </a:cxn>
                <a:cxn ang="0">
                  <a:pos x="144" y="2"/>
                </a:cxn>
                <a:cxn ang="0">
                  <a:pos x="112" y="4"/>
                </a:cxn>
              </a:cxnLst>
              <a:rect l="0" t="0" r="r" b="b"/>
              <a:pathLst>
                <a:path w="226" h="146">
                  <a:moveTo>
                    <a:pt x="112" y="4"/>
                  </a:moveTo>
                  <a:lnTo>
                    <a:pt x="112" y="4"/>
                  </a:lnTo>
                  <a:lnTo>
                    <a:pt x="106" y="6"/>
                  </a:lnTo>
                  <a:lnTo>
                    <a:pt x="100" y="8"/>
                  </a:lnTo>
                  <a:lnTo>
                    <a:pt x="93" y="11"/>
                  </a:lnTo>
                  <a:lnTo>
                    <a:pt x="89" y="11"/>
                  </a:lnTo>
                  <a:lnTo>
                    <a:pt x="83" y="13"/>
                  </a:lnTo>
                  <a:lnTo>
                    <a:pt x="78" y="17"/>
                  </a:lnTo>
                  <a:lnTo>
                    <a:pt x="74" y="19"/>
                  </a:lnTo>
                  <a:lnTo>
                    <a:pt x="68" y="21"/>
                  </a:lnTo>
                  <a:lnTo>
                    <a:pt x="62" y="23"/>
                  </a:lnTo>
                  <a:lnTo>
                    <a:pt x="59" y="25"/>
                  </a:lnTo>
                  <a:lnTo>
                    <a:pt x="53" y="28"/>
                  </a:lnTo>
                  <a:lnTo>
                    <a:pt x="47" y="30"/>
                  </a:lnTo>
                  <a:lnTo>
                    <a:pt x="41" y="34"/>
                  </a:lnTo>
                  <a:lnTo>
                    <a:pt x="38" y="36"/>
                  </a:lnTo>
                  <a:lnTo>
                    <a:pt x="32" y="40"/>
                  </a:lnTo>
                  <a:lnTo>
                    <a:pt x="28" y="44"/>
                  </a:lnTo>
                  <a:lnTo>
                    <a:pt x="22" y="46"/>
                  </a:lnTo>
                  <a:lnTo>
                    <a:pt x="17" y="49"/>
                  </a:lnTo>
                  <a:lnTo>
                    <a:pt x="13" y="53"/>
                  </a:lnTo>
                  <a:lnTo>
                    <a:pt x="5" y="59"/>
                  </a:lnTo>
                  <a:lnTo>
                    <a:pt x="2" y="67"/>
                  </a:lnTo>
                  <a:lnTo>
                    <a:pt x="0" y="74"/>
                  </a:lnTo>
                  <a:lnTo>
                    <a:pt x="0" y="82"/>
                  </a:lnTo>
                  <a:lnTo>
                    <a:pt x="2" y="87"/>
                  </a:lnTo>
                  <a:lnTo>
                    <a:pt x="5" y="93"/>
                  </a:lnTo>
                  <a:lnTo>
                    <a:pt x="7" y="95"/>
                  </a:lnTo>
                  <a:lnTo>
                    <a:pt x="13" y="99"/>
                  </a:lnTo>
                  <a:lnTo>
                    <a:pt x="17" y="101"/>
                  </a:lnTo>
                  <a:lnTo>
                    <a:pt x="22" y="105"/>
                  </a:lnTo>
                  <a:lnTo>
                    <a:pt x="26" y="106"/>
                  </a:lnTo>
                  <a:lnTo>
                    <a:pt x="32" y="110"/>
                  </a:lnTo>
                  <a:lnTo>
                    <a:pt x="38" y="112"/>
                  </a:lnTo>
                  <a:lnTo>
                    <a:pt x="43" y="116"/>
                  </a:lnTo>
                  <a:lnTo>
                    <a:pt x="49" y="118"/>
                  </a:lnTo>
                  <a:lnTo>
                    <a:pt x="57" y="122"/>
                  </a:lnTo>
                  <a:lnTo>
                    <a:pt x="62" y="124"/>
                  </a:lnTo>
                  <a:lnTo>
                    <a:pt x="68" y="125"/>
                  </a:lnTo>
                  <a:lnTo>
                    <a:pt x="74" y="127"/>
                  </a:lnTo>
                  <a:lnTo>
                    <a:pt x="79" y="129"/>
                  </a:lnTo>
                  <a:lnTo>
                    <a:pt x="85" y="131"/>
                  </a:lnTo>
                  <a:lnTo>
                    <a:pt x="93" y="133"/>
                  </a:lnTo>
                  <a:lnTo>
                    <a:pt x="97" y="135"/>
                  </a:lnTo>
                  <a:lnTo>
                    <a:pt x="104" y="137"/>
                  </a:lnTo>
                  <a:lnTo>
                    <a:pt x="108" y="139"/>
                  </a:lnTo>
                  <a:lnTo>
                    <a:pt x="114" y="141"/>
                  </a:lnTo>
                  <a:lnTo>
                    <a:pt x="121" y="143"/>
                  </a:lnTo>
                  <a:lnTo>
                    <a:pt x="129" y="144"/>
                  </a:lnTo>
                  <a:lnTo>
                    <a:pt x="133" y="144"/>
                  </a:lnTo>
                  <a:lnTo>
                    <a:pt x="135" y="146"/>
                  </a:lnTo>
                  <a:lnTo>
                    <a:pt x="133" y="144"/>
                  </a:lnTo>
                  <a:lnTo>
                    <a:pt x="125" y="141"/>
                  </a:lnTo>
                  <a:lnTo>
                    <a:pt x="119" y="137"/>
                  </a:lnTo>
                  <a:lnTo>
                    <a:pt x="114" y="133"/>
                  </a:lnTo>
                  <a:lnTo>
                    <a:pt x="108" y="129"/>
                  </a:lnTo>
                  <a:lnTo>
                    <a:pt x="102" y="127"/>
                  </a:lnTo>
                  <a:lnTo>
                    <a:pt x="97" y="122"/>
                  </a:lnTo>
                  <a:lnTo>
                    <a:pt x="89" y="118"/>
                  </a:lnTo>
                  <a:lnTo>
                    <a:pt x="83" y="112"/>
                  </a:lnTo>
                  <a:lnTo>
                    <a:pt x="78" y="108"/>
                  </a:lnTo>
                  <a:lnTo>
                    <a:pt x="72" y="103"/>
                  </a:lnTo>
                  <a:lnTo>
                    <a:pt x="68" y="99"/>
                  </a:lnTo>
                  <a:lnTo>
                    <a:pt x="64" y="93"/>
                  </a:lnTo>
                  <a:lnTo>
                    <a:pt x="62" y="89"/>
                  </a:lnTo>
                  <a:lnTo>
                    <a:pt x="59" y="86"/>
                  </a:lnTo>
                  <a:lnTo>
                    <a:pt x="59" y="80"/>
                  </a:lnTo>
                  <a:lnTo>
                    <a:pt x="57" y="74"/>
                  </a:lnTo>
                  <a:lnTo>
                    <a:pt x="59" y="70"/>
                  </a:lnTo>
                  <a:lnTo>
                    <a:pt x="62" y="63"/>
                  </a:lnTo>
                  <a:lnTo>
                    <a:pt x="66" y="57"/>
                  </a:lnTo>
                  <a:lnTo>
                    <a:pt x="72" y="51"/>
                  </a:lnTo>
                  <a:lnTo>
                    <a:pt x="76" y="47"/>
                  </a:lnTo>
                  <a:lnTo>
                    <a:pt x="81" y="46"/>
                  </a:lnTo>
                  <a:lnTo>
                    <a:pt x="83" y="46"/>
                  </a:lnTo>
                  <a:lnTo>
                    <a:pt x="81" y="46"/>
                  </a:lnTo>
                  <a:lnTo>
                    <a:pt x="83" y="51"/>
                  </a:lnTo>
                  <a:lnTo>
                    <a:pt x="83" y="55"/>
                  </a:lnTo>
                  <a:lnTo>
                    <a:pt x="85" y="63"/>
                  </a:lnTo>
                  <a:lnTo>
                    <a:pt x="87" y="67"/>
                  </a:lnTo>
                  <a:lnTo>
                    <a:pt x="89" y="70"/>
                  </a:lnTo>
                  <a:lnTo>
                    <a:pt x="91" y="76"/>
                  </a:lnTo>
                  <a:lnTo>
                    <a:pt x="95" y="80"/>
                  </a:lnTo>
                  <a:lnTo>
                    <a:pt x="99" y="86"/>
                  </a:lnTo>
                  <a:lnTo>
                    <a:pt x="104" y="89"/>
                  </a:lnTo>
                  <a:lnTo>
                    <a:pt x="110" y="95"/>
                  </a:lnTo>
                  <a:lnTo>
                    <a:pt x="118" y="101"/>
                  </a:lnTo>
                  <a:lnTo>
                    <a:pt x="123" y="105"/>
                  </a:lnTo>
                  <a:lnTo>
                    <a:pt x="131" y="108"/>
                  </a:lnTo>
                  <a:lnTo>
                    <a:pt x="138" y="112"/>
                  </a:lnTo>
                  <a:lnTo>
                    <a:pt x="148" y="118"/>
                  </a:lnTo>
                  <a:lnTo>
                    <a:pt x="156" y="122"/>
                  </a:lnTo>
                  <a:lnTo>
                    <a:pt x="165" y="125"/>
                  </a:lnTo>
                  <a:lnTo>
                    <a:pt x="169" y="127"/>
                  </a:lnTo>
                  <a:lnTo>
                    <a:pt x="175" y="127"/>
                  </a:lnTo>
                  <a:lnTo>
                    <a:pt x="178" y="129"/>
                  </a:lnTo>
                  <a:lnTo>
                    <a:pt x="184" y="133"/>
                  </a:lnTo>
                  <a:lnTo>
                    <a:pt x="192" y="135"/>
                  </a:lnTo>
                  <a:lnTo>
                    <a:pt x="199" y="137"/>
                  </a:lnTo>
                  <a:lnTo>
                    <a:pt x="207" y="139"/>
                  </a:lnTo>
                  <a:lnTo>
                    <a:pt x="213" y="143"/>
                  </a:lnTo>
                  <a:lnTo>
                    <a:pt x="216" y="143"/>
                  </a:lnTo>
                  <a:lnTo>
                    <a:pt x="222" y="144"/>
                  </a:lnTo>
                  <a:lnTo>
                    <a:pt x="224" y="144"/>
                  </a:lnTo>
                  <a:lnTo>
                    <a:pt x="226" y="146"/>
                  </a:lnTo>
                  <a:lnTo>
                    <a:pt x="224" y="144"/>
                  </a:lnTo>
                  <a:lnTo>
                    <a:pt x="222" y="143"/>
                  </a:lnTo>
                  <a:lnTo>
                    <a:pt x="218" y="141"/>
                  </a:lnTo>
                  <a:lnTo>
                    <a:pt x="215" y="139"/>
                  </a:lnTo>
                  <a:lnTo>
                    <a:pt x="209" y="135"/>
                  </a:lnTo>
                  <a:lnTo>
                    <a:pt x="201" y="129"/>
                  </a:lnTo>
                  <a:lnTo>
                    <a:pt x="194" y="125"/>
                  </a:lnTo>
                  <a:lnTo>
                    <a:pt x="188" y="120"/>
                  </a:lnTo>
                  <a:lnTo>
                    <a:pt x="180" y="114"/>
                  </a:lnTo>
                  <a:lnTo>
                    <a:pt x="173" y="106"/>
                  </a:lnTo>
                  <a:lnTo>
                    <a:pt x="165" y="101"/>
                  </a:lnTo>
                  <a:lnTo>
                    <a:pt x="157" y="95"/>
                  </a:lnTo>
                  <a:lnTo>
                    <a:pt x="150" y="87"/>
                  </a:lnTo>
                  <a:lnTo>
                    <a:pt x="144" y="80"/>
                  </a:lnTo>
                  <a:lnTo>
                    <a:pt x="138" y="74"/>
                  </a:lnTo>
                  <a:lnTo>
                    <a:pt x="135" y="67"/>
                  </a:lnTo>
                  <a:lnTo>
                    <a:pt x="131" y="59"/>
                  </a:lnTo>
                  <a:lnTo>
                    <a:pt x="129" y="53"/>
                  </a:lnTo>
                  <a:lnTo>
                    <a:pt x="127" y="46"/>
                  </a:lnTo>
                  <a:lnTo>
                    <a:pt x="127" y="40"/>
                  </a:lnTo>
                  <a:lnTo>
                    <a:pt x="127" y="34"/>
                  </a:lnTo>
                  <a:lnTo>
                    <a:pt x="127" y="28"/>
                  </a:lnTo>
                  <a:lnTo>
                    <a:pt x="129" y="23"/>
                  </a:lnTo>
                  <a:lnTo>
                    <a:pt x="133" y="19"/>
                  </a:lnTo>
                  <a:lnTo>
                    <a:pt x="137" y="11"/>
                  </a:lnTo>
                  <a:lnTo>
                    <a:pt x="140" y="6"/>
                  </a:lnTo>
                  <a:lnTo>
                    <a:pt x="144" y="2"/>
                  </a:lnTo>
                  <a:lnTo>
                    <a:pt x="146" y="0"/>
                  </a:lnTo>
                  <a:lnTo>
                    <a:pt x="112" y="4"/>
                  </a:lnTo>
                  <a:lnTo>
                    <a:pt x="112" y="4"/>
                  </a:lnTo>
                  <a:close/>
                </a:path>
              </a:pathLst>
            </a:custGeom>
            <a:solidFill>
              <a:srgbClr val="EDDE73"/>
            </a:solidFill>
            <a:ln w="9525">
              <a:noFill/>
              <a:round/>
              <a:headEnd/>
              <a:tailEnd/>
            </a:ln>
          </p:spPr>
          <p:txBody>
            <a:bodyPr/>
            <a:lstStyle/>
            <a:p>
              <a:endParaRPr lang="en-US"/>
            </a:p>
          </p:txBody>
        </p:sp>
        <p:sp>
          <p:nvSpPr>
            <p:cNvPr id="32811" name="Freeform 43"/>
            <p:cNvSpPr>
              <a:spLocks/>
            </p:cNvSpPr>
            <p:nvPr/>
          </p:nvSpPr>
          <p:spPr bwMode="auto">
            <a:xfrm>
              <a:off x="2726" y="3291"/>
              <a:ext cx="131" cy="57"/>
            </a:xfrm>
            <a:custGeom>
              <a:avLst/>
              <a:gdLst/>
              <a:ahLst/>
              <a:cxnLst>
                <a:cxn ang="0">
                  <a:pos x="6" y="0"/>
                </a:cxn>
                <a:cxn ang="0">
                  <a:pos x="105" y="36"/>
                </a:cxn>
                <a:cxn ang="0">
                  <a:pos x="211" y="34"/>
                </a:cxn>
                <a:cxn ang="0">
                  <a:pos x="263" y="83"/>
                </a:cxn>
                <a:cxn ang="0">
                  <a:pos x="215" y="114"/>
                </a:cxn>
                <a:cxn ang="0">
                  <a:pos x="76" y="99"/>
                </a:cxn>
                <a:cxn ang="0">
                  <a:pos x="0" y="26"/>
                </a:cxn>
                <a:cxn ang="0">
                  <a:pos x="6" y="0"/>
                </a:cxn>
                <a:cxn ang="0">
                  <a:pos x="6" y="0"/>
                </a:cxn>
              </a:cxnLst>
              <a:rect l="0" t="0" r="r" b="b"/>
              <a:pathLst>
                <a:path w="263" h="114">
                  <a:moveTo>
                    <a:pt x="6" y="0"/>
                  </a:moveTo>
                  <a:lnTo>
                    <a:pt x="105" y="36"/>
                  </a:lnTo>
                  <a:lnTo>
                    <a:pt x="211" y="34"/>
                  </a:lnTo>
                  <a:lnTo>
                    <a:pt x="263" y="83"/>
                  </a:lnTo>
                  <a:lnTo>
                    <a:pt x="215" y="114"/>
                  </a:lnTo>
                  <a:lnTo>
                    <a:pt x="76" y="99"/>
                  </a:lnTo>
                  <a:lnTo>
                    <a:pt x="0" y="26"/>
                  </a:lnTo>
                  <a:lnTo>
                    <a:pt x="6" y="0"/>
                  </a:lnTo>
                  <a:lnTo>
                    <a:pt x="6" y="0"/>
                  </a:lnTo>
                  <a:close/>
                </a:path>
              </a:pathLst>
            </a:custGeom>
            <a:solidFill>
              <a:srgbClr val="BD7838"/>
            </a:solidFill>
            <a:ln w="9525">
              <a:noFill/>
              <a:round/>
              <a:headEnd/>
              <a:tailEnd/>
            </a:ln>
          </p:spPr>
          <p:txBody>
            <a:bodyPr/>
            <a:lstStyle/>
            <a:p>
              <a:endParaRPr lang="en-US"/>
            </a:p>
          </p:txBody>
        </p:sp>
        <p:sp>
          <p:nvSpPr>
            <p:cNvPr id="32812" name="Freeform 44"/>
            <p:cNvSpPr>
              <a:spLocks/>
            </p:cNvSpPr>
            <p:nvPr/>
          </p:nvSpPr>
          <p:spPr bwMode="auto">
            <a:xfrm>
              <a:off x="2674" y="2381"/>
              <a:ext cx="128" cy="85"/>
            </a:xfrm>
            <a:custGeom>
              <a:avLst/>
              <a:gdLst/>
              <a:ahLst/>
              <a:cxnLst>
                <a:cxn ang="0">
                  <a:pos x="0" y="169"/>
                </a:cxn>
                <a:cxn ang="0">
                  <a:pos x="241" y="131"/>
                </a:cxn>
                <a:cxn ang="0">
                  <a:pos x="256" y="87"/>
                </a:cxn>
                <a:cxn ang="0">
                  <a:pos x="99" y="116"/>
                </a:cxn>
                <a:cxn ang="0">
                  <a:pos x="83" y="0"/>
                </a:cxn>
                <a:cxn ang="0">
                  <a:pos x="64" y="125"/>
                </a:cxn>
                <a:cxn ang="0">
                  <a:pos x="13" y="131"/>
                </a:cxn>
                <a:cxn ang="0">
                  <a:pos x="0" y="169"/>
                </a:cxn>
                <a:cxn ang="0">
                  <a:pos x="0" y="169"/>
                </a:cxn>
              </a:cxnLst>
              <a:rect l="0" t="0" r="r" b="b"/>
              <a:pathLst>
                <a:path w="256" h="169">
                  <a:moveTo>
                    <a:pt x="0" y="169"/>
                  </a:moveTo>
                  <a:lnTo>
                    <a:pt x="241" y="131"/>
                  </a:lnTo>
                  <a:lnTo>
                    <a:pt x="256" y="87"/>
                  </a:lnTo>
                  <a:lnTo>
                    <a:pt x="99" y="116"/>
                  </a:lnTo>
                  <a:lnTo>
                    <a:pt x="83" y="0"/>
                  </a:lnTo>
                  <a:lnTo>
                    <a:pt x="64" y="125"/>
                  </a:lnTo>
                  <a:lnTo>
                    <a:pt x="13" y="131"/>
                  </a:lnTo>
                  <a:lnTo>
                    <a:pt x="0" y="169"/>
                  </a:lnTo>
                  <a:lnTo>
                    <a:pt x="0" y="169"/>
                  </a:lnTo>
                  <a:close/>
                </a:path>
              </a:pathLst>
            </a:custGeom>
            <a:solidFill>
              <a:srgbClr val="2E332E"/>
            </a:solidFill>
            <a:ln w="9525">
              <a:noFill/>
              <a:round/>
              <a:headEnd/>
              <a:tailEnd/>
            </a:ln>
          </p:spPr>
          <p:txBody>
            <a:bodyPr/>
            <a:lstStyle/>
            <a:p>
              <a:endParaRPr lang="en-US"/>
            </a:p>
          </p:txBody>
        </p:sp>
      </p:grpSp>
      <p:pic>
        <p:nvPicPr>
          <p:cNvPr id="32813" name="Picture 45" descr="MCj04154680000[1]"/>
          <p:cNvPicPr>
            <a:picLocks noChangeAspect="1" noChangeArrowheads="1"/>
          </p:cNvPicPr>
          <p:nvPr/>
        </p:nvPicPr>
        <p:blipFill>
          <a:blip r:embed="rId4"/>
          <a:srcRect/>
          <a:stretch>
            <a:fillRect/>
          </a:stretch>
        </p:blipFill>
        <p:spPr bwMode="auto">
          <a:xfrm>
            <a:off x="3854450" y="4441825"/>
            <a:ext cx="1174750" cy="1806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dissolve">
                                      <p:cBhvr>
                                        <p:cTn id="7" dur="500"/>
                                        <p:tgtEl>
                                          <p:spTgt spid="32774"/>
                                        </p:tgtEl>
                                      </p:cBhvr>
                                    </p:animEffect>
                                  </p:childTnLst>
                                </p:cTn>
                              </p:par>
                              <p:par>
                                <p:cTn id="8" presetID="9" presetClass="entr" presetSubtype="0" fill="hold" nodeType="withEffect">
                                  <p:stCondLst>
                                    <p:cond delay="0"/>
                                  </p:stCondLst>
                                  <p:childTnLst>
                                    <p:set>
                                      <p:cBhvr>
                                        <p:cTn id="9" dur="1" fill="hold">
                                          <p:stCondLst>
                                            <p:cond delay="0"/>
                                          </p:stCondLst>
                                        </p:cTn>
                                        <p:tgtEl>
                                          <p:spTgt spid="32776"/>
                                        </p:tgtEl>
                                        <p:attrNameLst>
                                          <p:attrName>style.visibility</p:attrName>
                                        </p:attrNameLst>
                                      </p:cBhvr>
                                      <p:to>
                                        <p:strVal val="visible"/>
                                      </p:to>
                                    </p:set>
                                    <p:animEffect transition="in" filter="dissolve">
                                      <p:cBhvr>
                                        <p:cTn id="10" dur="500"/>
                                        <p:tgtEl>
                                          <p:spTgt spid="3277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2775"/>
                                        </p:tgtEl>
                                        <p:attrNameLst>
                                          <p:attrName>style.visibility</p:attrName>
                                        </p:attrNameLst>
                                      </p:cBhvr>
                                      <p:to>
                                        <p:strVal val="visible"/>
                                      </p:to>
                                    </p:set>
                                    <p:animEffect transition="in" filter="dissolve">
                                      <p:cBhvr>
                                        <p:cTn id="15" dur="500"/>
                                        <p:tgtEl>
                                          <p:spTgt spid="32775"/>
                                        </p:tgtEl>
                                      </p:cBhvr>
                                    </p:animEffect>
                                  </p:childTnLst>
                                </p:cTn>
                              </p:par>
                              <p:par>
                                <p:cTn id="16" presetID="9" presetClass="entr" presetSubtype="0" fill="hold" nodeType="withEffect">
                                  <p:stCondLst>
                                    <p:cond delay="0"/>
                                  </p:stCondLst>
                                  <p:childTnLst>
                                    <p:set>
                                      <p:cBhvr>
                                        <p:cTn id="17" dur="1" fill="hold">
                                          <p:stCondLst>
                                            <p:cond delay="0"/>
                                          </p:stCondLst>
                                        </p:cTn>
                                        <p:tgtEl>
                                          <p:spTgt spid="32813"/>
                                        </p:tgtEl>
                                        <p:attrNameLst>
                                          <p:attrName>style.visibility</p:attrName>
                                        </p:attrNameLst>
                                      </p:cBhvr>
                                      <p:to>
                                        <p:strVal val="visible"/>
                                      </p:to>
                                    </p:set>
                                    <p:animEffect transition="in" filter="dissolve">
                                      <p:cBhvr>
                                        <p:cTn id="18" dur="500"/>
                                        <p:tgtEl>
                                          <p:spTgt spid="32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990600"/>
            <a:ext cx="8229600" cy="1143000"/>
          </a:xfrm>
        </p:spPr>
        <p:txBody>
          <a:bodyPr/>
          <a:lstStyle/>
          <a:p>
            <a:r>
              <a:rPr lang="en-US"/>
              <a:t>Interchangeable Parts</a:t>
            </a:r>
          </a:p>
        </p:txBody>
      </p:sp>
      <p:sp>
        <p:nvSpPr>
          <p:cNvPr id="34819" name="Rectangle 3"/>
          <p:cNvSpPr>
            <a:spLocks noGrp="1" noChangeArrowheads="1"/>
          </p:cNvSpPr>
          <p:nvPr>
            <p:ph type="body" sz="half" idx="1"/>
          </p:nvPr>
        </p:nvSpPr>
        <p:spPr>
          <a:xfrm>
            <a:off x="533400" y="2133600"/>
            <a:ext cx="4419600" cy="3733800"/>
          </a:xfrm>
        </p:spPr>
        <p:txBody>
          <a:bodyPr/>
          <a:lstStyle/>
          <a:p>
            <a:r>
              <a:rPr lang="en-US" sz="2400"/>
              <a:t>The U.S. military wanted to be able to use weapons made of interchangeable parts, as these guns could be repaired on the battlefield more easily.</a:t>
            </a:r>
          </a:p>
          <a:p>
            <a:r>
              <a:rPr lang="en-US" sz="2400"/>
              <a:t>In 1811, John Hall installed machines he had made to create these weapons at the federal arsenal in Virginia. </a:t>
            </a:r>
          </a:p>
        </p:txBody>
      </p:sp>
      <p:sp>
        <p:nvSpPr>
          <p:cNvPr id="34820" name="Text Box 4"/>
          <p:cNvSpPr txBox="1">
            <a:spLocks noChangeArrowheads="1"/>
          </p:cNvSpPr>
          <p:nvPr/>
        </p:nvSpPr>
        <p:spPr bwMode="auto">
          <a:xfrm>
            <a:off x="5410200" y="4953000"/>
            <a:ext cx="3276600" cy="776288"/>
          </a:xfrm>
          <a:prstGeom prst="rect">
            <a:avLst/>
          </a:prstGeom>
          <a:noFill/>
          <a:ln w="9525">
            <a:noFill/>
            <a:miter lim="800000"/>
            <a:headEnd/>
            <a:tailEnd/>
          </a:ln>
          <a:effectLst/>
        </p:spPr>
        <p:txBody>
          <a:bodyPr>
            <a:spAutoFit/>
          </a:bodyPr>
          <a:lstStyle/>
          <a:p>
            <a:pPr>
              <a:spcBef>
                <a:spcPct val="50000"/>
              </a:spcBef>
            </a:pPr>
            <a:r>
              <a:rPr lang="en-US" sz="1000"/>
              <a:t>Source: Harper’s Ferry National Historic Park.</a:t>
            </a:r>
          </a:p>
          <a:p>
            <a:pPr>
              <a:spcBef>
                <a:spcPct val="50000"/>
              </a:spcBef>
            </a:pPr>
            <a:r>
              <a:rPr lang="en-US" sz="1400"/>
              <a:t>The federal arsenal at Harper’s Ferry, Virginia as it appeared in 1824. </a:t>
            </a:r>
          </a:p>
        </p:txBody>
      </p:sp>
      <p:pic>
        <p:nvPicPr>
          <p:cNvPr id="34821" name="Picture 5" descr="har1"/>
          <p:cNvPicPr>
            <a:picLocks noChangeAspect="1" noChangeArrowheads="1"/>
          </p:cNvPicPr>
          <p:nvPr>
            <p:ph sz="half" idx="2"/>
          </p:nvPr>
        </p:nvPicPr>
        <p:blipFill>
          <a:blip r:embed="rId4"/>
          <a:srcRect/>
          <a:stretch>
            <a:fillRect/>
          </a:stretch>
        </p:blipFill>
        <p:spPr>
          <a:xfrm>
            <a:off x="5486400" y="2286000"/>
            <a:ext cx="3124200" cy="2511425"/>
          </a:xfrm>
          <a:noFill/>
          <a:ln w="38100">
            <a:solidFill>
              <a:srgbClr val="673C2C"/>
            </a:solidFill>
          </a:ln>
        </p:spPr>
      </p:pic>
      <p:sp>
        <p:nvSpPr>
          <p:cNvPr id="34822" name="Text Box 6"/>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WG-19.0</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990600"/>
            <a:ext cx="8229600" cy="914400"/>
          </a:xfrm>
        </p:spPr>
        <p:txBody>
          <a:bodyPr/>
          <a:lstStyle/>
          <a:p>
            <a:r>
              <a:rPr lang="en-US"/>
              <a:t>Interchangeable Parts</a:t>
            </a:r>
          </a:p>
        </p:txBody>
      </p:sp>
      <p:sp>
        <p:nvSpPr>
          <p:cNvPr id="36867" name="Rectangle 3"/>
          <p:cNvSpPr>
            <a:spLocks noGrp="1" noChangeArrowheads="1"/>
          </p:cNvSpPr>
          <p:nvPr>
            <p:ph type="body" sz="half" idx="1"/>
          </p:nvPr>
        </p:nvSpPr>
        <p:spPr>
          <a:xfrm>
            <a:off x="647700" y="2133600"/>
            <a:ext cx="3695700" cy="2133600"/>
          </a:xfrm>
        </p:spPr>
        <p:txBody>
          <a:bodyPr/>
          <a:lstStyle/>
          <a:p>
            <a:r>
              <a:rPr lang="en-US" sz="2400"/>
              <a:t>Eli Whitney!  In 1801, he helped sell the concept of interchangeable gun parts, but was unable to produce the weapons.</a:t>
            </a:r>
          </a:p>
        </p:txBody>
      </p:sp>
      <p:sp>
        <p:nvSpPr>
          <p:cNvPr id="36868" name="Text Box 4"/>
          <p:cNvSpPr txBox="1">
            <a:spLocks noChangeArrowheads="1"/>
          </p:cNvSpPr>
          <p:nvPr/>
        </p:nvSpPr>
        <p:spPr bwMode="auto">
          <a:xfrm>
            <a:off x="4724400" y="5486400"/>
            <a:ext cx="4038600" cy="7016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rPr>
              <a:t>The federal arsenal at Harper’s Ferry, Virginia as it appeared in 1824. </a:t>
            </a:r>
          </a:p>
        </p:txBody>
      </p:sp>
      <p:pic>
        <p:nvPicPr>
          <p:cNvPr id="36869" name="Picture 5" descr="har1"/>
          <p:cNvPicPr>
            <a:picLocks noChangeAspect="1" noChangeArrowheads="1"/>
          </p:cNvPicPr>
          <p:nvPr>
            <p:ph sz="half" idx="2"/>
          </p:nvPr>
        </p:nvPicPr>
        <p:blipFill>
          <a:blip r:embed="rId4"/>
          <a:srcRect/>
          <a:stretch>
            <a:fillRect/>
          </a:stretch>
        </p:blipFill>
        <p:spPr>
          <a:xfrm>
            <a:off x="4724400" y="2209800"/>
            <a:ext cx="3886200" cy="3124200"/>
          </a:xfrm>
          <a:noFill/>
          <a:ln w="38100">
            <a:solidFill>
              <a:srgbClr val="673C2C"/>
            </a:solidFill>
          </a:ln>
        </p:spPr>
      </p:pic>
      <p:sp>
        <p:nvSpPr>
          <p:cNvPr id="36870" name="Text Box 6"/>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WG-19.0</a:t>
            </a:r>
            <a:endParaRPr lang="en-US"/>
          </a:p>
        </p:txBody>
      </p:sp>
      <p:sp>
        <p:nvSpPr>
          <p:cNvPr id="36871" name="Rectangle 7"/>
          <p:cNvSpPr>
            <a:spLocks noChangeArrowheads="1"/>
          </p:cNvSpPr>
          <p:nvPr/>
        </p:nvSpPr>
        <p:spPr bwMode="auto">
          <a:xfrm>
            <a:off x="647700" y="4038600"/>
            <a:ext cx="3848100" cy="2438400"/>
          </a:xfrm>
          <a:prstGeom prst="rect">
            <a:avLst/>
          </a:prstGeom>
          <a:noFill/>
          <a:ln w="9525">
            <a:noFill/>
            <a:miter lim="800000"/>
            <a:headEnd/>
            <a:tailEnd/>
          </a:ln>
          <a:effectLst/>
        </p:spPr>
        <p:txBody>
          <a:bodyPr/>
          <a:lstStyle/>
          <a:p>
            <a:pPr>
              <a:lnSpc>
                <a:spcPct val="90000"/>
              </a:lnSpc>
              <a:spcBef>
                <a:spcPct val="20000"/>
              </a:spcBef>
              <a:spcAft>
                <a:spcPct val="20000"/>
              </a:spcAft>
            </a:pPr>
            <a:r>
              <a:rPr lang="en-US" sz="2400">
                <a:latin typeface="Times New Roman" pitchFamily="18" charset="0"/>
              </a:rPr>
              <a:t>In 1811, John Hall installed machines he had made to create these weapons at the federal arsenal in Virginia. </a:t>
            </a:r>
          </a:p>
        </p:txBody>
      </p:sp>
      <p:sp>
        <p:nvSpPr>
          <p:cNvPr id="36872" name="Text Box 8"/>
          <p:cNvSpPr txBox="1">
            <a:spLocks noChangeArrowheads="1"/>
          </p:cNvSpPr>
          <p:nvPr/>
        </p:nvSpPr>
        <p:spPr bwMode="auto">
          <a:xfrm>
            <a:off x="5791200" y="5334000"/>
            <a:ext cx="3200400" cy="274638"/>
          </a:xfrm>
          <a:prstGeom prst="rect">
            <a:avLst/>
          </a:prstGeom>
          <a:noFill/>
          <a:ln w="9525">
            <a:noFill/>
            <a:miter lim="800000"/>
            <a:headEnd/>
            <a:tailEnd/>
          </a:ln>
          <a:effectLst/>
        </p:spPr>
        <p:txBody>
          <a:bodyPr>
            <a:spAutoFit/>
          </a:bodyPr>
          <a:lstStyle/>
          <a:p>
            <a:pPr>
              <a:spcBef>
                <a:spcPct val="50000"/>
              </a:spcBef>
            </a:pPr>
            <a:r>
              <a:rPr lang="en-US" sz="1200">
                <a:latin typeface="Times New Roman" pitchFamily="18" charset="0"/>
              </a:rPr>
              <a:t>Source: Harper’s Ferry National Historic Park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990600"/>
            <a:ext cx="8229600" cy="1143000"/>
          </a:xfrm>
        </p:spPr>
        <p:txBody>
          <a:bodyPr/>
          <a:lstStyle/>
          <a:p>
            <a:r>
              <a:rPr lang="en-US"/>
              <a:t>Interchangeable Parts</a:t>
            </a:r>
          </a:p>
        </p:txBody>
      </p:sp>
      <p:sp>
        <p:nvSpPr>
          <p:cNvPr id="38915" name="Rectangle 3"/>
          <p:cNvSpPr>
            <a:spLocks noGrp="1" noChangeArrowheads="1"/>
          </p:cNvSpPr>
          <p:nvPr>
            <p:ph type="body" sz="half" idx="2"/>
          </p:nvPr>
        </p:nvSpPr>
        <p:spPr>
          <a:xfrm>
            <a:off x="457200" y="2209800"/>
            <a:ext cx="4267200" cy="4114800"/>
          </a:xfrm>
        </p:spPr>
        <p:txBody>
          <a:bodyPr/>
          <a:lstStyle/>
          <a:p>
            <a:r>
              <a:rPr lang="en-US" sz="2400"/>
              <a:t>Hall’s system was tested </a:t>
            </a:r>
            <a:br>
              <a:rPr lang="en-US" sz="2400"/>
            </a:br>
            <a:r>
              <a:rPr lang="en-US" sz="2400"/>
              <a:t>when ten of his muskets, </a:t>
            </a:r>
            <a:br>
              <a:rPr lang="en-US" sz="2400"/>
            </a:br>
            <a:r>
              <a:rPr lang="en-US" sz="2400"/>
              <a:t>made between 1844 and </a:t>
            </a:r>
            <a:br>
              <a:rPr lang="en-US" sz="2400"/>
            </a:br>
            <a:r>
              <a:rPr lang="en-US" sz="2400"/>
              <a:t>1853 were taken apart </a:t>
            </a:r>
            <a:br>
              <a:rPr lang="en-US" sz="2400"/>
            </a:br>
            <a:r>
              <a:rPr lang="en-US" sz="2400"/>
              <a:t>and their parts were mixed </a:t>
            </a:r>
            <a:br>
              <a:rPr lang="en-US" sz="2400"/>
            </a:br>
            <a:r>
              <a:rPr lang="en-US" sz="2400"/>
              <a:t>together. Workers reassembled </a:t>
            </a:r>
            <a:br>
              <a:rPr lang="en-US" sz="2400"/>
            </a:br>
            <a:r>
              <a:rPr lang="en-US" sz="2400"/>
              <a:t>the guns at random, and every single one fit and fired perfectly.</a:t>
            </a:r>
          </a:p>
          <a:p>
            <a:r>
              <a:rPr lang="en-US" sz="2400"/>
              <a:t>These guns were very expensive, however, and were a luxury not all soldiers could afford.</a:t>
            </a:r>
          </a:p>
        </p:txBody>
      </p:sp>
      <p:pic>
        <p:nvPicPr>
          <p:cNvPr id="38916" name="Picture 4" descr="al73c"/>
          <p:cNvPicPr>
            <a:picLocks noChangeAspect="1" noChangeArrowheads="1"/>
          </p:cNvPicPr>
          <p:nvPr>
            <p:ph sz="half" idx="1"/>
          </p:nvPr>
        </p:nvPicPr>
        <p:blipFill>
          <a:blip r:embed="rId4"/>
          <a:srcRect/>
          <a:stretch>
            <a:fillRect/>
          </a:stretch>
        </p:blipFill>
        <p:spPr>
          <a:xfrm>
            <a:off x="4800600" y="2362200"/>
            <a:ext cx="3886200" cy="1649413"/>
          </a:xfrm>
          <a:noFill/>
          <a:ln w="38100">
            <a:solidFill>
              <a:srgbClr val="673C2C"/>
            </a:solidFill>
          </a:ln>
        </p:spPr>
      </p:pic>
      <p:sp>
        <p:nvSpPr>
          <p:cNvPr id="38917" name="Text Box 5"/>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WG-20.0</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990600"/>
            <a:ext cx="8229600" cy="1143000"/>
          </a:xfrm>
        </p:spPr>
        <p:txBody>
          <a:bodyPr/>
          <a:lstStyle/>
          <a:p>
            <a:r>
              <a:rPr lang="en-US"/>
              <a:t>The Internal Combustion Engine</a:t>
            </a:r>
          </a:p>
        </p:txBody>
      </p:sp>
      <p:sp>
        <p:nvSpPr>
          <p:cNvPr id="40963" name="Rectangle 3"/>
          <p:cNvSpPr>
            <a:spLocks noGrp="1" noChangeArrowheads="1"/>
          </p:cNvSpPr>
          <p:nvPr>
            <p:ph type="body" sz="half" idx="2"/>
          </p:nvPr>
        </p:nvSpPr>
        <p:spPr>
          <a:xfrm>
            <a:off x="457200" y="2170113"/>
            <a:ext cx="4572000" cy="4535487"/>
          </a:xfrm>
        </p:spPr>
        <p:txBody>
          <a:bodyPr/>
          <a:lstStyle/>
          <a:p>
            <a:r>
              <a:rPr lang="en-US" sz="2600"/>
              <a:t>The first really successful internal combustion engine was built in 1860 by Etienne Lenoir.</a:t>
            </a:r>
          </a:p>
          <a:p>
            <a:r>
              <a:rPr lang="en-US" sz="2600"/>
              <a:t>The internal combustion engine was the beginning of the modern vehicle.</a:t>
            </a:r>
          </a:p>
          <a:p>
            <a:r>
              <a:rPr lang="en-US" sz="2600"/>
              <a:t>It replaced horse-powered carriages and the cumbersome steam engine.  </a:t>
            </a:r>
            <a:endParaRPr lang="en-US" sz="2600">
              <a:hlinkClick r:id="rId4"/>
            </a:endParaRPr>
          </a:p>
        </p:txBody>
      </p:sp>
      <p:sp>
        <p:nvSpPr>
          <p:cNvPr id="40964" name="Text Box 4"/>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WG-20.0</a:t>
            </a:r>
            <a:endParaRPr lang="en-US"/>
          </a:p>
        </p:txBody>
      </p:sp>
      <p:pic>
        <p:nvPicPr>
          <p:cNvPr id="40965" name="Picture 5" descr="The Lenoir engine"/>
          <p:cNvPicPr>
            <a:picLocks noChangeAspect="1" noChangeArrowheads="1"/>
          </p:cNvPicPr>
          <p:nvPr>
            <p:ph sz="half" idx="1"/>
          </p:nvPr>
        </p:nvPicPr>
        <p:blipFill>
          <a:blip r:embed="rId5"/>
          <a:srcRect/>
          <a:stretch>
            <a:fillRect/>
          </a:stretch>
        </p:blipFill>
        <p:spPr>
          <a:xfrm>
            <a:off x="5181600" y="2270125"/>
            <a:ext cx="3429000" cy="2857500"/>
          </a:xfrm>
          <a:noFill/>
          <a:ln/>
        </p:spPr>
      </p:pic>
      <p:sp>
        <p:nvSpPr>
          <p:cNvPr id="40966" name="Rectangle 6"/>
          <p:cNvSpPr>
            <a:spLocks noChangeArrowheads="1"/>
          </p:cNvSpPr>
          <p:nvPr/>
        </p:nvSpPr>
        <p:spPr bwMode="auto">
          <a:xfrm>
            <a:off x="6400800" y="5059363"/>
            <a:ext cx="2514600" cy="274637"/>
          </a:xfrm>
          <a:prstGeom prst="rect">
            <a:avLst/>
          </a:prstGeom>
          <a:noFill/>
          <a:ln w="9525">
            <a:noFill/>
            <a:miter lim="800000"/>
            <a:headEnd/>
            <a:tailEnd/>
          </a:ln>
          <a:effectLst/>
        </p:spPr>
        <p:txBody>
          <a:bodyPr>
            <a:spAutoFit/>
          </a:bodyPr>
          <a:lstStyle/>
          <a:p>
            <a:pPr>
              <a:spcBef>
                <a:spcPct val="20000"/>
              </a:spcBef>
            </a:pPr>
            <a:r>
              <a:rPr lang="en-US" sz="1200">
                <a:latin typeface="Times New Roman" pitchFamily="18" charset="0"/>
              </a:rPr>
              <a:t>Source: http://www.lss.bolton.ac.uk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066800"/>
            <a:ext cx="8229600" cy="914400"/>
          </a:xfrm>
        </p:spPr>
        <p:txBody>
          <a:bodyPr/>
          <a:lstStyle/>
          <a:p>
            <a:r>
              <a:rPr lang="en-US"/>
              <a:t>The Box Telephone</a:t>
            </a:r>
          </a:p>
        </p:txBody>
      </p:sp>
      <p:sp>
        <p:nvSpPr>
          <p:cNvPr id="43011" name="Rectangle 3"/>
          <p:cNvSpPr>
            <a:spLocks noGrp="1" noChangeArrowheads="1"/>
          </p:cNvSpPr>
          <p:nvPr>
            <p:ph type="body" sz="half" idx="2"/>
          </p:nvPr>
        </p:nvSpPr>
        <p:spPr>
          <a:xfrm>
            <a:off x="457200" y="2170113"/>
            <a:ext cx="4572000" cy="4535487"/>
          </a:xfrm>
        </p:spPr>
        <p:txBody>
          <a:bodyPr/>
          <a:lstStyle/>
          <a:p>
            <a:r>
              <a:rPr lang="en-US" sz="2600"/>
              <a:t>Alexander Graham Bell was experimenting with a telegraph machine when he discovered that voices could be transmitted over a wire.</a:t>
            </a:r>
          </a:p>
          <a:p>
            <a:r>
              <a:rPr lang="en-US" sz="2600"/>
              <a:t>In 1876 he was able to transmit sound from Cambridge to Salem Massachusetts.  His invention sparked the beginning of the telephone era.</a:t>
            </a:r>
            <a:endParaRPr lang="en-US" sz="2600">
              <a:hlinkClick r:id="rId4"/>
            </a:endParaRPr>
          </a:p>
        </p:txBody>
      </p:sp>
      <p:sp>
        <p:nvSpPr>
          <p:cNvPr id="43012" name="Text Box 4"/>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WG-20.0</a:t>
            </a:r>
            <a:endParaRPr lang="en-US"/>
          </a:p>
        </p:txBody>
      </p:sp>
      <p:pic>
        <p:nvPicPr>
          <p:cNvPr id="43013" name="Picture 5" descr="[Telephone]"/>
          <p:cNvPicPr>
            <a:picLocks noGrp="1" noChangeAspect="1" noChangeArrowheads="1"/>
          </p:cNvPicPr>
          <p:nvPr>
            <p:ph sz="half" idx="1"/>
          </p:nvPr>
        </p:nvPicPr>
        <p:blipFill>
          <a:blip r:embed="rId5"/>
          <a:srcRect/>
          <a:stretch>
            <a:fillRect/>
          </a:stretch>
        </p:blipFill>
        <p:spPr>
          <a:xfrm>
            <a:off x="5486400" y="2246313"/>
            <a:ext cx="3200400" cy="2489200"/>
          </a:xfrm>
          <a:ln/>
        </p:spPr>
      </p:pic>
      <p:sp>
        <p:nvSpPr>
          <p:cNvPr id="43014" name="Rectangle 6"/>
          <p:cNvSpPr>
            <a:spLocks noChangeArrowheads="1"/>
          </p:cNvSpPr>
          <p:nvPr/>
        </p:nvSpPr>
        <p:spPr bwMode="auto">
          <a:xfrm>
            <a:off x="6248400" y="4678363"/>
            <a:ext cx="2590800" cy="274637"/>
          </a:xfrm>
          <a:prstGeom prst="rect">
            <a:avLst/>
          </a:prstGeom>
          <a:noFill/>
          <a:ln w="9525">
            <a:noFill/>
            <a:miter lim="800000"/>
            <a:headEnd/>
            <a:tailEnd/>
          </a:ln>
          <a:effectLst/>
        </p:spPr>
        <p:txBody>
          <a:bodyPr>
            <a:spAutoFit/>
          </a:bodyPr>
          <a:lstStyle/>
          <a:p>
            <a:pPr>
              <a:spcBef>
                <a:spcPct val="20000"/>
              </a:spcBef>
            </a:pPr>
            <a:r>
              <a:rPr lang="en-US" sz="1200">
                <a:latin typeface="Times New Roman" pitchFamily="18" charset="0"/>
              </a:rPr>
              <a:t>Source: http://mcgee.berlinschools.org</a:t>
            </a:r>
            <a:endParaRPr lang="en-US" sz="1200">
              <a:latin typeface="Times New Roman" pitchFamily="18" charset="0"/>
              <a:hlinkClick r:id="rId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7772400" cy="1189038"/>
          </a:xfrm>
        </p:spPr>
        <p:txBody>
          <a:bodyPr/>
          <a:lstStyle/>
          <a:p>
            <a:r>
              <a:rPr lang="en-US"/>
              <a:t>Objectives</a:t>
            </a:r>
          </a:p>
        </p:txBody>
      </p:sp>
      <p:sp>
        <p:nvSpPr>
          <p:cNvPr id="7171" name="Rectangle 3"/>
          <p:cNvSpPr>
            <a:spLocks noGrp="1" noChangeArrowheads="1"/>
          </p:cNvSpPr>
          <p:nvPr>
            <p:ph type="body" sz="half" idx="1"/>
          </p:nvPr>
        </p:nvSpPr>
        <p:spPr>
          <a:xfrm>
            <a:off x="381000" y="1524000"/>
            <a:ext cx="8382000" cy="4876800"/>
          </a:xfrm>
        </p:spPr>
        <p:txBody>
          <a:bodyPr/>
          <a:lstStyle/>
          <a:p>
            <a:pPr marL="457200" indent="-457200">
              <a:buFontTx/>
              <a:buChar char="•"/>
            </a:pPr>
            <a:r>
              <a:rPr lang="en-US" sz="3000"/>
              <a:t>Examine the impact and history of technological innovations.</a:t>
            </a:r>
          </a:p>
          <a:p>
            <a:pPr marL="457200" indent="-457200">
              <a:buFontTx/>
              <a:buChar char="•"/>
            </a:pPr>
            <a:r>
              <a:rPr lang="en-US" sz="3000"/>
              <a:t>Compare and contrast the lifestyle of the American family prior to and following the Industrial Revolution.</a:t>
            </a:r>
          </a:p>
          <a:p>
            <a:pPr marL="457200" indent="-457200">
              <a:buFontTx/>
              <a:buChar char="•"/>
            </a:pPr>
            <a:r>
              <a:rPr lang="en-US" sz="3000"/>
              <a:t>Write a timeline for the technological innovations covered in this lesson.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609600"/>
            <a:ext cx="8686800" cy="1219200"/>
          </a:xfrm>
        </p:spPr>
        <p:txBody>
          <a:bodyPr/>
          <a:lstStyle/>
          <a:p>
            <a:r>
              <a:rPr lang="en-US"/>
              <a:t>Thinking About the Industrial Revolution</a:t>
            </a:r>
          </a:p>
        </p:txBody>
      </p:sp>
      <p:sp>
        <p:nvSpPr>
          <p:cNvPr id="45059" name="Rectangle 3"/>
          <p:cNvSpPr>
            <a:spLocks noGrp="1" noChangeArrowheads="1"/>
          </p:cNvSpPr>
          <p:nvPr>
            <p:ph type="body" idx="1"/>
          </p:nvPr>
        </p:nvSpPr>
        <p:spPr>
          <a:xfrm>
            <a:off x="533400" y="2103438"/>
            <a:ext cx="8153400" cy="4221162"/>
          </a:xfrm>
        </p:spPr>
        <p:txBody>
          <a:bodyPr/>
          <a:lstStyle/>
          <a:p>
            <a:r>
              <a:rPr lang="en-US"/>
              <a:t>Look around your classroom:</a:t>
            </a:r>
          </a:p>
          <a:p>
            <a:pPr lvl="1"/>
            <a:r>
              <a:rPr lang="en-US" sz="2600"/>
              <a:t>How many things do you see that could have been made before the Industrial Revolution?</a:t>
            </a:r>
          </a:p>
          <a:p>
            <a:pPr lvl="1"/>
            <a:r>
              <a:rPr lang="en-US" sz="2600"/>
              <a:t>How many things do you see that could have been made during the Industrial Revolution?</a:t>
            </a:r>
          </a:p>
          <a:p>
            <a:pPr lvl="1"/>
            <a:r>
              <a:rPr lang="en-US" sz="2600"/>
              <a:t>Think about the things that were invented after the Industrial Revolution.  How do you think the Industrial Revolution affected the creators of these new products?</a:t>
            </a:r>
          </a:p>
        </p:txBody>
      </p:sp>
      <p:sp>
        <p:nvSpPr>
          <p:cNvPr id="45060" name="Text Box 4"/>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WG-21.0</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7106" name="Picture 2" descr="brownframe"/>
          <p:cNvPicPr>
            <a:picLocks noChangeAspect="1" noChangeArrowheads="1"/>
          </p:cNvPicPr>
          <p:nvPr/>
        </p:nvPicPr>
        <p:blipFill>
          <a:blip r:embed="rId4"/>
          <a:srcRect/>
          <a:stretch>
            <a:fillRect/>
          </a:stretch>
        </p:blipFill>
        <p:spPr bwMode="auto">
          <a:xfrm>
            <a:off x="0" y="0"/>
            <a:ext cx="9144000" cy="6858000"/>
          </a:xfrm>
          <a:prstGeom prst="rect">
            <a:avLst/>
          </a:prstGeom>
          <a:noFill/>
        </p:spPr>
      </p:pic>
      <p:sp>
        <p:nvSpPr>
          <p:cNvPr id="47110" name="Rectangle 6"/>
          <p:cNvSpPr>
            <a:spLocks noChangeArrowheads="1"/>
          </p:cNvSpPr>
          <p:nvPr/>
        </p:nvSpPr>
        <p:spPr bwMode="auto">
          <a:xfrm>
            <a:off x="304800" y="990600"/>
            <a:ext cx="8534400" cy="1143000"/>
          </a:xfrm>
          <a:prstGeom prst="rect">
            <a:avLst/>
          </a:prstGeom>
          <a:noFill/>
          <a:ln w="9525">
            <a:noFill/>
            <a:miter lim="800000"/>
            <a:headEnd/>
            <a:tailEnd/>
          </a:ln>
          <a:effectLst/>
        </p:spPr>
        <p:txBody>
          <a:bodyPr anchor="ctr"/>
          <a:lstStyle/>
          <a:p>
            <a:pPr algn="ctr"/>
            <a:r>
              <a:rPr lang="en-US" sz="2400">
                <a:solidFill>
                  <a:schemeClr val="tx2"/>
                </a:solidFill>
                <a:latin typeface="Times New Roman" pitchFamily="18" charset="0"/>
              </a:rPr>
              <a:t>This product is available through the cooperation of the following: </a:t>
            </a:r>
            <a:endParaRPr lang="en-US" sz="4400">
              <a:solidFill>
                <a:schemeClr val="tx2"/>
              </a:solidFill>
              <a:latin typeface="Times New Roman" pitchFamily="18" charset="0"/>
            </a:endParaRPr>
          </a:p>
        </p:txBody>
      </p:sp>
      <p:sp>
        <p:nvSpPr>
          <p:cNvPr id="47114" name="Rectangle 10"/>
          <p:cNvSpPr>
            <a:spLocks noChangeArrowheads="1"/>
          </p:cNvSpPr>
          <p:nvPr/>
        </p:nvSpPr>
        <p:spPr bwMode="auto">
          <a:xfrm>
            <a:off x="6027738" y="1804988"/>
            <a:ext cx="2862262" cy="2624137"/>
          </a:xfrm>
          <a:prstGeom prst="rect">
            <a:avLst/>
          </a:prstGeom>
          <a:noFill/>
          <a:ln w="9525">
            <a:noFill/>
            <a:miter lim="800000"/>
            <a:headEnd/>
            <a:tailEnd/>
          </a:ln>
          <a:effectLst/>
        </p:spPr>
        <p:txBody>
          <a:bodyPr>
            <a:spAutoFit/>
          </a:bodyPr>
          <a:lstStyle/>
          <a:p>
            <a:endParaRPr lang="en-US">
              <a:solidFill>
                <a:srgbClr val="EBEBEB"/>
              </a:solidFill>
              <a:latin typeface="Times New Roman" pitchFamily="18" charset="0"/>
            </a:endParaRPr>
          </a:p>
          <a:p>
            <a:endParaRPr lang="en-US">
              <a:solidFill>
                <a:srgbClr val="EBEBEB"/>
              </a:solidFill>
              <a:latin typeface="Times New Roman" pitchFamily="18" charset="0"/>
            </a:endParaRPr>
          </a:p>
          <a:p>
            <a:endParaRPr lang="en-US">
              <a:solidFill>
                <a:srgbClr val="EBEBEB"/>
              </a:solidFill>
              <a:latin typeface="Times New Roman" pitchFamily="18" charset="0"/>
            </a:endParaRPr>
          </a:p>
          <a:p>
            <a:endParaRPr lang="en-US" sz="2000">
              <a:solidFill>
                <a:srgbClr val="EBEBEB"/>
              </a:solidFill>
              <a:latin typeface="Times New Roman" pitchFamily="18" charset="0"/>
            </a:endParaRPr>
          </a:p>
          <a:p>
            <a:endParaRPr lang="en-US">
              <a:solidFill>
                <a:srgbClr val="EBEBEB"/>
              </a:solidFill>
              <a:latin typeface="Times New Roman" pitchFamily="18" charset="0"/>
            </a:endParaRPr>
          </a:p>
          <a:p>
            <a:endParaRPr lang="en-US">
              <a:solidFill>
                <a:srgbClr val="EBEBEB"/>
              </a:solidFill>
              <a:latin typeface="Times New Roman" pitchFamily="18" charset="0"/>
            </a:endParaRPr>
          </a:p>
          <a:p>
            <a:endParaRPr lang="en-US">
              <a:solidFill>
                <a:srgbClr val="EBEBEB"/>
              </a:solidFill>
              <a:latin typeface="Times New Roman" pitchFamily="18" charset="0"/>
            </a:endParaRPr>
          </a:p>
          <a:p>
            <a:endParaRPr lang="en-US" sz="2000">
              <a:solidFill>
                <a:srgbClr val="EBEBEB"/>
              </a:solidFill>
              <a:latin typeface="Times New Roman" pitchFamily="18" charset="0"/>
            </a:endParaRPr>
          </a:p>
          <a:p>
            <a:endParaRPr lang="en-US">
              <a:solidFill>
                <a:srgbClr val="EBEBEB"/>
              </a:solidFill>
              <a:latin typeface="Times New Roman" pitchFamily="18" charset="0"/>
            </a:endParaRPr>
          </a:p>
        </p:txBody>
      </p:sp>
      <p:sp>
        <p:nvSpPr>
          <p:cNvPr id="47115" name="Text Box 11"/>
          <p:cNvSpPr txBox="1">
            <a:spLocks noChangeArrowheads="1"/>
          </p:cNvSpPr>
          <p:nvPr/>
        </p:nvSpPr>
        <p:spPr bwMode="auto">
          <a:xfrm>
            <a:off x="304800" y="304800"/>
            <a:ext cx="8458200" cy="701675"/>
          </a:xfrm>
          <a:prstGeom prst="rect">
            <a:avLst/>
          </a:prstGeom>
          <a:noFill/>
          <a:ln w="9525">
            <a:noFill/>
            <a:miter lim="800000"/>
            <a:headEnd/>
            <a:tailEnd/>
          </a:ln>
          <a:effectLst/>
        </p:spPr>
        <p:txBody>
          <a:bodyPr>
            <a:spAutoFit/>
          </a:bodyPr>
          <a:lstStyle/>
          <a:p>
            <a:pPr algn="ctr">
              <a:spcBef>
                <a:spcPct val="50000"/>
              </a:spcBef>
            </a:pPr>
            <a:r>
              <a:rPr lang="en-US" sz="2000">
                <a:latin typeface="Times New Roman" pitchFamily="18" charset="0"/>
              </a:rPr>
              <a:t>Teachers, please click on this link to complete a short evaluation concerning this module: </a:t>
            </a:r>
            <a:r>
              <a:rPr lang="en-US">
                <a:hlinkClick r:id="rId5"/>
              </a:rPr>
              <a:t>http://peer.tamu.edu/forms/Curricula_Survey.shtml</a:t>
            </a:r>
            <a:endParaRPr lang="en-US"/>
          </a:p>
        </p:txBody>
      </p:sp>
      <p:grpSp>
        <p:nvGrpSpPr>
          <p:cNvPr id="47120" name="Group 16"/>
          <p:cNvGrpSpPr>
            <a:grpSpLocks/>
          </p:cNvGrpSpPr>
          <p:nvPr/>
        </p:nvGrpSpPr>
        <p:grpSpPr bwMode="auto">
          <a:xfrm>
            <a:off x="381000" y="1981200"/>
            <a:ext cx="8570913" cy="4545013"/>
            <a:chOff x="240" y="1248"/>
            <a:chExt cx="5399" cy="2863"/>
          </a:xfrm>
        </p:grpSpPr>
        <p:pic>
          <p:nvPicPr>
            <p:cNvPr id="47121" name="Picture 17" descr="NIEHS"/>
            <p:cNvPicPr>
              <a:picLocks noChangeAspect="1" noChangeArrowheads="1"/>
            </p:cNvPicPr>
            <p:nvPr/>
          </p:nvPicPr>
          <p:blipFill>
            <a:blip r:embed="rId6"/>
            <a:srcRect/>
            <a:stretch>
              <a:fillRect/>
            </a:stretch>
          </p:blipFill>
          <p:spPr bwMode="auto">
            <a:xfrm>
              <a:off x="240" y="1251"/>
              <a:ext cx="864" cy="864"/>
            </a:xfrm>
            <a:prstGeom prst="rect">
              <a:avLst/>
            </a:prstGeom>
            <a:noFill/>
          </p:spPr>
        </p:pic>
        <p:pic>
          <p:nvPicPr>
            <p:cNvPr id="47122" name="Picture 18" descr="Peer"/>
            <p:cNvPicPr>
              <a:picLocks noChangeAspect="1" noChangeArrowheads="1"/>
            </p:cNvPicPr>
            <p:nvPr/>
          </p:nvPicPr>
          <p:blipFill>
            <a:blip r:embed="rId7"/>
            <a:srcRect/>
            <a:stretch>
              <a:fillRect/>
            </a:stretch>
          </p:blipFill>
          <p:spPr bwMode="auto">
            <a:xfrm>
              <a:off x="240" y="2211"/>
              <a:ext cx="864" cy="871"/>
            </a:xfrm>
            <a:prstGeom prst="rect">
              <a:avLst/>
            </a:prstGeom>
            <a:noFill/>
          </p:spPr>
        </p:pic>
        <p:pic>
          <p:nvPicPr>
            <p:cNvPr id="47123" name="Picture 19" descr="CollegeofEdu"/>
            <p:cNvPicPr>
              <a:picLocks noChangeAspect="1" noChangeArrowheads="1"/>
            </p:cNvPicPr>
            <p:nvPr/>
          </p:nvPicPr>
          <p:blipFill>
            <a:blip r:embed="rId8"/>
            <a:srcRect/>
            <a:stretch>
              <a:fillRect/>
            </a:stretch>
          </p:blipFill>
          <p:spPr bwMode="auto">
            <a:xfrm>
              <a:off x="240" y="3171"/>
              <a:ext cx="856" cy="864"/>
            </a:xfrm>
            <a:prstGeom prst="rect">
              <a:avLst/>
            </a:prstGeom>
            <a:noFill/>
          </p:spPr>
        </p:pic>
        <p:pic>
          <p:nvPicPr>
            <p:cNvPr id="47124" name="Picture 20" descr="CERH"/>
            <p:cNvPicPr>
              <a:picLocks noChangeAspect="1" noChangeArrowheads="1"/>
            </p:cNvPicPr>
            <p:nvPr/>
          </p:nvPicPr>
          <p:blipFill>
            <a:blip r:embed="rId9"/>
            <a:srcRect/>
            <a:stretch>
              <a:fillRect/>
            </a:stretch>
          </p:blipFill>
          <p:spPr bwMode="auto">
            <a:xfrm>
              <a:off x="2976" y="2211"/>
              <a:ext cx="864" cy="871"/>
            </a:xfrm>
            <a:prstGeom prst="rect">
              <a:avLst/>
            </a:prstGeom>
            <a:noFill/>
          </p:spPr>
        </p:pic>
        <p:pic>
          <p:nvPicPr>
            <p:cNvPr id="47125" name="Picture 21" descr="New CVM logo_ any color"/>
            <p:cNvPicPr>
              <a:picLocks noChangeAspect="1" noChangeArrowheads="1"/>
            </p:cNvPicPr>
            <p:nvPr/>
          </p:nvPicPr>
          <p:blipFill>
            <a:blip r:embed="rId10"/>
            <a:srcRect/>
            <a:stretch>
              <a:fillRect/>
            </a:stretch>
          </p:blipFill>
          <p:spPr bwMode="auto">
            <a:xfrm>
              <a:off x="2976" y="3168"/>
              <a:ext cx="864" cy="864"/>
            </a:xfrm>
            <a:prstGeom prst="rect">
              <a:avLst/>
            </a:prstGeom>
            <a:noFill/>
          </p:spPr>
        </p:pic>
        <p:grpSp>
          <p:nvGrpSpPr>
            <p:cNvPr id="47126" name="Group 22"/>
            <p:cNvGrpSpPr>
              <a:grpSpLocks/>
            </p:cNvGrpSpPr>
            <p:nvPr/>
          </p:nvGrpSpPr>
          <p:grpSpPr bwMode="auto">
            <a:xfrm>
              <a:off x="2925" y="1248"/>
              <a:ext cx="974" cy="864"/>
              <a:chOff x="2925" y="1248"/>
              <a:chExt cx="974" cy="864"/>
            </a:xfrm>
          </p:grpSpPr>
          <p:sp>
            <p:nvSpPr>
              <p:cNvPr id="47127" name="Rectangle 23"/>
              <p:cNvSpPr>
                <a:spLocks noChangeArrowheads="1"/>
              </p:cNvSpPr>
              <p:nvPr/>
            </p:nvSpPr>
            <p:spPr bwMode="auto">
              <a:xfrm>
                <a:off x="2976" y="1248"/>
                <a:ext cx="864" cy="864"/>
              </a:xfrm>
              <a:prstGeom prst="rect">
                <a:avLst/>
              </a:prstGeom>
              <a:solidFill>
                <a:srgbClr val="FFFFFF"/>
              </a:solidFill>
              <a:ln w="9525">
                <a:solidFill>
                  <a:schemeClr val="bg1"/>
                </a:solidFill>
                <a:miter lim="800000"/>
                <a:headEnd/>
                <a:tailEnd/>
              </a:ln>
              <a:effectLst/>
            </p:spPr>
            <p:txBody>
              <a:bodyPr wrap="none" anchor="ctr"/>
              <a:lstStyle/>
              <a:p>
                <a:endParaRPr lang="en-US"/>
              </a:p>
            </p:txBody>
          </p:sp>
          <p:pic>
            <p:nvPicPr>
              <p:cNvPr id="47128" name="Picture 24"/>
              <p:cNvPicPr>
                <a:picLocks noChangeAspect="1" noChangeArrowheads="1"/>
              </p:cNvPicPr>
              <p:nvPr/>
            </p:nvPicPr>
            <p:blipFill>
              <a:blip r:embed="rId11"/>
              <a:srcRect/>
              <a:stretch>
                <a:fillRect/>
              </a:stretch>
            </p:blipFill>
            <p:spPr bwMode="auto">
              <a:xfrm>
                <a:off x="2925" y="1367"/>
                <a:ext cx="974" cy="638"/>
              </a:xfrm>
              <a:prstGeom prst="rect">
                <a:avLst/>
              </a:prstGeom>
              <a:noFill/>
              <a:ln w="9525">
                <a:noFill/>
                <a:miter lim="800000"/>
                <a:headEnd/>
                <a:tailEnd/>
              </a:ln>
            </p:spPr>
          </p:pic>
        </p:grpSp>
        <p:sp>
          <p:nvSpPr>
            <p:cNvPr id="47129" name="Text Box 25"/>
            <p:cNvSpPr txBox="1">
              <a:spLocks noChangeArrowheads="1"/>
            </p:cNvSpPr>
            <p:nvPr/>
          </p:nvSpPr>
          <p:spPr bwMode="auto">
            <a:xfrm>
              <a:off x="1196" y="1390"/>
              <a:ext cx="1649" cy="2630"/>
            </a:xfrm>
            <a:prstGeom prst="rect">
              <a:avLst/>
            </a:prstGeom>
            <a:noFill/>
            <a:ln w="9525">
              <a:noFill/>
              <a:miter lim="800000"/>
              <a:headEnd/>
              <a:tailEnd/>
            </a:ln>
            <a:effectLst/>
          </p:spPr>
          <p:txBody>
            <a:bodyPr>
              <a:spAutoFit/>
            </a:bodyPr>
            <a:lstStyle/>
            <a:p>
              <a:r>
                <a:rPr lang="en-US" sz="2000">
                  <a:latin typeface="Times New Roman" pitchFamily="18" charset="0"/>
                </a:rPr>
                <a:t>National Institute of Environmental Health </a:t>
              </a:r>
            </a:p>
            <a:p>
              <a:r>
                <a:rPr lang="en-US" sz="2000">
                  <a:latin typeface="Times New Roman" pitchFamily="18" charset="0"/>
                </a:rPr>
                <a:t>Sciences</a:t>
              </a:r>
            </a:p>
            <a:p>
              <a:endParaRPr lang="en-US" sz="1400">
                <a:latin typeface="Times New Roman" pitchFamily="18" charset="0"/>
              </a:endParaRPr>
            </a:p>
            <a:p>
              <a:endParaRPr lang="en-US" sz="1400">
                <a:latin typeface="Times New Roman" pitchFamily="18" charset="0"/>
              </a:endParaRPr>
            </a:p>
            <a:p>
              <a:r>
                <a:rPr lang="en-US" sz="2000">
                  <a:latin typeface="Times New Roman" pitchFamily="18" charset="0"/>
                </a:rPr>
                <a:t>Partnership for Environmental Education and Rural Health</a:t>
              </a:r>
            </a:p>
            <a:p>
              <a:endParaRPr lang="en-US" sz="2000">
                <a:latin typeface="Times New Roman" pitchFamily="18" charset="0"/>
              </a:endParaRPr>
            </a:p>
            <a:p>
              <a:endParaRPr lang="en-US" sz="1600">
                <a:latin typeface="Times New Roman" pitchFamily="18" charset="0"/>
              </a:endParaRPr>
            </a:p>
            <a:p>
              <a:r>
                <a:rPr lang="en-US" sz="2000">
                  <a:latin typeface="Times New Roman" pitchFamily="18" charset="0"/>
                </a:rPr>
                <a:t>College of Education, Texas A&amp;M University</a:t>
              </a:r>
            </a:p>
            <a:p>
              <a:endParaRPr lang="en-US"/>
            </a:p>
          </p:txBody>
        </p:sp>
        <p:sp>
          <p:nvSpPr>
            <p:cNvPr id="47130" name="Text Box 26"/>
            <p:cNvSpPr txBox="1">
              <a:spLocks noChangeArrowheads="1"/>
            </p:cNvSpPr>
            <p:nvPr/>
          </p:nvSpPr>
          <p:spPr bwMode="auto">
            <a:xfrm>
              <a:off x="3920" y="1365"/>
              <a:ext cx="1719" cy="2746"/>
            </a:xfrm>
            <a:prstGeom prst="rect">
              <a:avLst/>
            </a:prstGeom>
            <a:noFill/>
            <a:ln w="9525">
              <a:noFill/>
              <a:miter lim="800000"/>
              <a:headEnd/>
              <a:tailEnd/>
            </a:ln>
            <a:effectLst/>
          </p:spPr>
          <p:txBody>
            <a:bodyPr>
              <a:spAutoFit/>
            </a:bodyPr>
            <a:lstStyle/>
            <a:p>
              <a:r>
                <a:rPr lang="en-US" sz="2000">
                  <a:latin typeface="Times New Roman" pitchFamily="18" charset="0"/>
                </a:rPr>
                <a:t>Department of Agricultural Education, Texas A&amp;M University</a:t>
              </a:r>
            </a:p>
            <a:p>
              <a:endParaRPr lang="en-US" sz="2000">
                <a:latin typeface="Times New Roman" pitchFamily="18" charset="0"/>
              </a:endParaRPr>
            </a:p>
            <a:p>
              <a:endParaRPr lang="en-US">
                <a:latin typeface="Times New Roman" pitchFamily="18" charset="0"/>
              </a:endParaRPr>
            </a:p>
            <a:p>
              <a:r>
                <a:rPr lang="en-US" sz="2000">
                  <a:latin typeface="Times New Roman" pitchFamily="18" charset="0"/>
                </a:rPr>
                <a:t>The Center for Environmental and Rural Health</a:t>
              </a:r>
            </a:p>
            <a:p>
              <a:endParaRPr lang="en-US" sz="2800">
                <a:latin typeface="Times New Roman" pitchFamily="18" charset="0"/>
              </a:endParaRPr>
            </a:p>
            <a:p>
              <a:endParaRPr lang="en-US" sz="1000">
                <a:latin typeface="Times New Roman" pitchFamily="18" charset="0"/>
              </a:endParaRPr>
            </a:p>
            <a:p>
              <a:r>
                <a:rPr lang="en-US" sz="2000">
                  <a:latin typeface="Times New Roman" pitchFamily="18" charset="0"/>
                </a:rPr>
                <a:t>College of Veterinary Medicine, Texas A&amp;M University</a:t>
              </a:r>
            </a:p>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133600" y="1066800"/>
            <a:ext cx="4648200" cy="1143000"/>
          </a:xfrm>
        </p:spPr>
        <p:txBody>
          <a:bodyPr/>
          <a:lstStyle/>
          <a:p>
            <a:pPr algn="l"/>
            <a:r>
              <a:rPr lang="en-US"/>
              <a:t>The Franklin Stove</a:t>
            </a:r>
          </a:p>
        </p:txBody>
      </p:sp>
      <p:sp>
        <p:nvSpPr>
          <p:cNvPr id="10243" name="Rectangle 3"/>
          <p:cNvSpPr>
            <a:spLocks noGrp="1" noChangeArrowheads="1"/>
          </p:cNvSpPr>
          <p:nvPr>
            <p:ph type="body" sz="half" idx="1"/>
          </p:nvPr>
        </p:nvSpPr>
        <p:spPr>
          <a:xfrm>
            <a:off x="533400" y="2133600"/>
            <a:ext cx="5334000" cy="4525963"/>
          </a:xfrm>
        </p:spPr>
        <p:txBody>
          <a:bodyPr/>
          <a:lstStyle/>
          <a:p>
            <a:r>
              <a:rPr lang="en-US" sz="2600"/>
              <a:t>In the 1740s, Benjamin Franklin </a:t>
            </a:r>
            <a:br>
              <a:rPr lang="en-US" sz="2600"/>
            </a:br>
            <a:r>
              <a:rPr lang="en-US" sz="2600"/>
              <a:t>invented the Franklin Stove.</a:t>
            </a:r>
          </a:p>
          <a:p>
            <a:r>
              <a:rPr lang="en-US" sz="2600"/>
              <a:t>Stoves provided heat, light, and </a:t>
            </a:r>
            <a:br>
              <a:rPr lang="en-US" sz="2600"/>
            </a:br>
            <a:r>
              <a:rPr lang="en-US" sz="2600"/>
              <a:t>cooked food, yet earlier stoves </a:t>
            </a:r>
            <a:br>
              <a:rPr lang="en-US" sz="2600"/>
            </a:br>
            <a:r>
              <a:rPr lang="en-US" sz="2600"/>
              <a:t>were not very effective at heating </a:t>
            </a:r>
            <a:br>
              <a:rPr lang="en-US" sz="2600"/>
            </a:br>
            <a:r>
              <a:rPr lang="en-US" sz="2600"/>
              <a:t>a room.</a:t>
            </a:r>
          </a:p>
          <a:p>
            <a:r>
              <a:rPr lang="en-US" sz="2600"/>
              <a:t>Franklin’s stove helped to keep the </a:t>
            </a:r>
            <a:br>
              <a:rPr lang="en-US" sz="2600"/>
            </a:br>
            <a:r>
              <a:rPr lang="en-US" sz="2600"/>
              <a:t>stove’s heat in the room, which he hoped would be a health benefit during cold New England winters.</a:t>
            </a:r>
          </a:p>
        </p:txBody>
      </p:sp>
      <p:pic>
        <p:nvPicPr>
          <p:cNvPr id="10244" name="Picture 4" descr="franklinstove"/>
          <p:cNvPicPr>
            <a:picLocks noChangeAspect="1" noChangeArrowheads="1"/>
          </p:cNvPicPr>
          <p:nvPr>
            <p:ph sz="quarter" idx="2"/>
          </p:nvPr>
        </p:nvPicPr>
        <p:blipFill>
          <a:blip r:embed="rId4"/>
          <a:srcRect/>
          <a:stretch>
            <a:fillRect/>
          </a:stretch>
        </p:blipFill>
        <p:spPr>
          <a:xfrm>
            <a:off x="5867400" y="2209800"/>
            <a:ext cx="2965450" cy="3962400"/>
          </a:xfrm>
          <a:noFill/>
          <a:ln/>
        </p:spPr>
      </p:pic>
      <p:sp>
        <p:nvSpPr>
          <p:cNvPr id="10245" name="Text Box 5"/>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WG-7.0</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914400"/>
            <a:ext cx="9144000" cy="1143000"/>
          </a:xfrm>
        </p:spPr>
        <p:txBody>
          <a:bodyPr/>
          <a:lstStyle/>
          <a:p>
            <a:r>
              <a:rPr lang="en-US" sz="4000"/>
              <a:t>The Franklin Stove had one major flaw…</a:t>
            </a:r>
          </a:p>
        </p:txBody>
      </p:sp>
      <p:sp>
        <p:nvSpPr>
          <p:cNvPr id="12291" name="Text Box 3"/>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WG-7.0</a:t>
            </a:r>
            <a:endParaRPr lang="en-US"/>
          </a:p>
        </p:txBody>
      </p:sp>
      <p:sp>
        <p:nvSpPr>
          <p:cNvPr id="12292" name="Text Box 4"/>
          <p:cNvSpPr txBox="1">
            <a:spLocks noChangeArrowheads="1"/>
          </p:cNvSpPr>
          <p:nvPr/>
        </p:nvSpPr>
        <p:spPr bwMode="auto">
          <a:xfrm>
            <a:off x="593725" y="2133600"/>
            <a:ext cx="5654675" cy="3508375"/>
          </a:xfrm>
          <a:prstGeom prst="rect">
            <a:avLst/>
          </a:prstGeom>
          <a:noFill/>
          <a:ln w="9525">
            <a:noFill/>
            <a:miter lim="800000"/>
            <a:headEnd/>
            <a:tailEnd/>
          </a:ln>
          <a:effectLst/>
        </p:spPr>
        <p:txBody>
          <a:bodyPr>
            <a:spAutoFit/>
          </a:bodyPr>
          <a:lstStyle/>
          <a:p>
            <a:pPr>
              <a:lnSpc>
                <a:spcPct val="90000"/>
              </a:lnSpc>
              <a:spcBef>
                <a:spcPct val="20000"/>
              </a:spcBef>
              <a:spcAft>
                <a:spcPct val="20000"/>
              </a:spcAft>
            </a:pPr>
            <a:r>
              <a:rPr lang="en-US" sz="2800">
                <a:solidFill>
                  <a:schemeClr val="tx2"/>
                </a:solidFill>
                <a:latin typeface="Times New Roman" pitchFamily="18" charset="0"/>
              </a:rPr>
              <a:t>Can you guess what it might be?</a:t>
            </a:r>
          </a:p>
          <a:p>
            <a:pPr>
              <a:lnSpc>
                <a:spcPct val="90000"/>
              </a:lnSpc>
              <a:spcBef>
                <a:spcPct val="20000"/>
              </a:spcBef>
              <a:spcAft>
                <a:spcPct val="20000"/>
              </a:spcAft>
            </a:pPr>
            <a:r>
              <a:rPr lang="en-US" sz="2800">
                <a:solidFill>
                  <a:schemeClr val="tx2"/>
                </a:solidFill>
                <a:latin typeface="Times New Roman" pitchFamily="18" charset="0"/>
              </a:rPr>
              <a:t>Franklin’s stove vented the smoke from the base which caused the fire to go out.</a:t>
            </a:r>
          </a:p>
          <a:p>
            <a:pPr>
              <a:lnSpc>
                <a:spcPct val="90000"/>
              </a:lnSpc>
              <a:spcBef>
                <a:spcPct val="20000"/>
              </a:spcBef>
              <a:spcAft>
                <a:spcPct val="20000"/>
              </a:spcAft>
            </a:pPr>
            <a:r>
              <a:rPr lang="en-US" sz="2800">
                <a:solidFill>
                  <a:schemeClr val="tx2"/>
                </a:solidFill>
                <a:latin typeface="Times New Roman" pitchFamily="18" charset="0"/>
              </a:rPr>
              <a:t>In the late 1780’s, David R. Rittenhouse improved upon the design by adding an L-shaped exhaust that vented the smoke up.</a:t>
            </a:r>
          </a:p>
        </p:txBody>
      </p:sp>
      <p:grpSp>
        <p:nvGrpSpPr>
          <p:cNvPr id="12293" name="Group 5"/>
          <p:cNvGrpSpPr>
            <a:grpSpLocks noChangeAspect="1"/>
          </p:cNvGrpSpPr>
          <p:nvPr/>
        </p:nvGrpSpPr>
        <p:grpSpPr bwMode="auto">
          <a:xfrm>
            <a:off x="6858000" y="2209800"/>
            <a:ext cx="1905000" cy="2057400"/>
            <a:chOff x="4080" y="768"/>
            <a:chExt cx="1296" cy="1296"/>
          </a:xfrm>
        </p:grpSpPr>
        <p:sp>
          <p:nvSpPr>
            <p:cNvPr id="12294" name="AutoShape 6"/>
            <p:cNvSpPr>
              <a:spLocks noChangeAspect="1" noChangeArrowheads="1" noTextEdit="1"/>
            </p:cNvSpPr>
            <p:nvPr/>
          </p:nvSpPr>
          <p:spPr bwMode="auto">
            <a:xfrm>
              <a:off x="4080" y="768"/>
              <a:ext cx="1296" cy="1296"/>
            </a:xfrm>
            <a:prstGeom prst="rect">
              <a:avLst/>
            </a:prstGeom>
            <a:solidFill>
              <a:srgbClr val="DDDDDD"/>
            </a:solidFill>
            <a:ln w="9525">
              <a:noFill/>
              <a:miter lim="800000"/>
              <a:headEnd/>
              <a:tailEnd/>
            </a:ln>
          </p:spPr>
          <p:txBody>
            <a:bodyPr/>
            <a:lstStyle/>
            <a:p>
              <a:endParaRPr lang="en-US"/>
            </a:p>
          </p:txBody>
        </p:sp>
        <p:sp>
          <p:nvSpPr>
            <p:cNvPr id="12295" name="Freeform 7"/>
            <p:cNvSpPr>
              <a:spLocks/>
            </p:cNvSpPr>
            <p:nvPr/>
          </p:nvSpPr>
          <p:spPr bwMode="auto">
            <a:xfrm>
              <a:off x="4131" y="830"/>
              <a:ext cx="1199" cy="1151"/>
            </a:xfrm>
            <a:custGeom>
              <a:avLst/>
              <a:gdLst/>
              <a:ahLst/>
              <a:cxnLst>
                <a:cxn ang="0">
                  <a:pos x="1135" y="1151"/>
                </a:cxn>
                <a:cxn ang="0">
                  <a:pos x="1148" y="1149"/>
                </a:cxn>
                <a:cxn ang="0">
                  <a:pos x="1160" y="1145"/>
                </a:cxn>
                <a:cxn ang="0">
                  <a:pos x="1171" y="1140"/>
                </a:cxn>
                <a:cxn ang="0">
                  <a:pos x="1181" y="1131"/>
                </a:cxn>
                <a:cxn ang="0">
                  <a:pos x="1189" y="1122"/>
                </a:cxn>
                <a:cxn ang="0">
                  <a:pos x="1194" y="1112"/>
                </a:cxn>
                <a:cxn ang="0">
                  <a:pos x="1198" y="1099"/>
                </a:cxn>
                <a:cxn ang="0">
                  <a:pos x="1199" y="1086"/>
                </a:cxn>
                <a:cxn ang="0">
                  <a:pos x="1199" y="64"/>
                </a:cxn>
                <a:cxn ang="0">
                  <a:pos x="1198" y="51"/>
                </a:cxn>
                <a:cxn ang="0">
                  <a:pos x="1194" y="38"/>
                </a:cxn>
                <a:cxn ang="0">
                  <a:pos x="1189" y="28"/>
                </a:cxn>
                <a:cxn ang="0">
                  <a:pos x="1181" y="18"/>
                </a:cxn>
                <a:cxn ang="0">
                  <a:pos x="1171" y="10"/>
                </a:cxn>
                <a:cxn ang="0">
                  <a:pos x="1160" y="5"/>
                </a:cxn>
                <a:cxn ang="0">
                  <a:pos x="1148" y="1"/>
                </a:cxn>
                <a:cxn ang="0">
                  <a:pos x="1135" y="0"/>
                </a:cxn>
                <a:cxn ang="0">
                  <a:pos x="64" y="0"/>
                </a:cxn>
                <a:cxn ang="0">
                  <a:pos x="52" y="1"/>
                </a:cxn>
                <a:cxn ang="0">
                  <a:pos x="40" y="5"/>
                </a:cxn>
                <a:cxn ang="0">
                  <a:pos x="28" y="10"/>
                </a:cxn>
                <a:cxn ang="0">
                  <a:pos x="20" y="18"/>
                </a:cxn>
                <a:cxn ang="0">
                  <a:pos x="12" y="28"/>
                </a:cxn>
                <a:cxn ang="0">
                  <a:pos x="5" y="38"/>
                </a:cxn>
                <a:cxn ang="0">
                  <a:pos x="2" y="51"/>
                </a:cxn>
                <a:cxn ang="0">
                  <a:pos x="0" y="64"/>
                </a:cxn>
                <a:cxn ang="0">
                  <a:pos x="0" y="1086"/>
                </a:cxn>
                <a:cxn ang="0">
                  <a:pos x="2" y="1099"/>
                </a:cxn>
                <a:cxn ang="0">
                  <a:pos x="5" y="1112"/>
                </a:cxn>
                <a:cxn ang="0">
                  <a:pos x="12" y="1122"/>
                </a:cxn>
                <a:cxn ang="0">
                  <a:pos x="20" y="1131"/>
                </a:cxn>
                <a:cxn ang="0">
                  <a:pos x="28" y="1140"/>
                </a:cxn>
                <a:cxn ang="0">
                  <a:pos x="40" y="1145"/>
                </a:cxn>
                <a:cxn ang="0">
                  <a:pos x="52" y="1149"/>
                </a:cxn>
                <a:cxn ang="0">
                  <a:pos x="64" y="1151"/>
                </a:cxn>
                <a:cxn ang="0">
                  <a:pos x="1135" y="1151"/>
                </a:cxn>
              </a:cxnLst>
              <a:rect l="0" t="0" r="r" b="b"/>
              <a:pathLst>
                <a:path w="1199" h="1151">
                  <a:moveTo>
                    <a:pt x="1135" y="1151"/>
                  </a:moveTo>
                  <a:lnTo>
                    <a:pt x="1148" y="1149"/>
                  </a:lnTo>
                  <a:lnTo>
                    <a:pt x="1160" y="1145"/>
                  </a:lnTo>
                  <a:lnTo>
                    <a:pt x="1171" y="1140"/>
                  </a:lnTo>
                  <a:lnTo>
                    <a:pt x="1181" y="1131"/>
                  </a:lnTo>
                  <a:lnTo>
                    <a:pt x="1189" y="1122"/>
                  </a:lnTo>
                  <a:lnTo>
                    <a:pt x="1194" y="1112"/>
                  </a:lnTo>
                  <a:lnTo>
                    <a:pt x="1198" y="1099"/>
                  </a:lnTo>
                  <a:lnTo>
                    <a:pt x="1199" y="1086"/>
                  </a:lnTo>
                  <a:lnTo>
                    <a:pt x="1199" y="64"/>
                  </a:lnTo>
                  <a:lnTo>
                    <a:pt x="1198" y="51"/>
                  </a:lnTo>
                  <a:lnTo>
                    <a:pt x="1194" y="38"/>
                  </a:lnTo>
                  <a:lnTo>
                    <a:pt x="1189" y="28"/>
                  </a:lnTo>
                  <a:lnTo>
                    <a:pt x="1181" y="18"/>
                  </a:lnTo>
                  <a:lnTo>
                    <a:pt x="1171" y="10"/>
                  </a:lnTo>
                  <a:lnTo>
                    <a:pt x="1160" y="5"/>
                  </a:lnTo>
                  <a:lnTo>
                    <a:pt x="1148" y="1"/>
                  </a:lnTo>
                  <a:lnTo>
                    <a:pt x="1135" y="0"/>
                  </a:lnTo>
                  <a:lnTo>
                    <a:pt x="64" y="0"/>
                  </a:lnTo>
                  <a:lnTo>
                    <a:pt x="52" y="1"/>
                  </a:lnTo>
                  <a:lnTo>
                    <a:pt x="40" y="5"/>
                  </a:lnTo>
                  <a:lnTo>
                    <a:pt x="28" y="10"/>
                  </a:lnTo>
                  <a:lnTo>
                    <a:pt x="20" y="18"/>
                  </a:lnTo>
                  <a:lnTo>
                    <a:pt x="12" y="28"/>
                  </a:lnTo>
                  <a:lnTo>
                    <a:pt x="5" y="38"/>
                  </a:lnTo>
                  <a:lnTo>
                    <a:pt x="2" y="51"/>
                  </a:lnTo>
                  <a:lnTo>
                    <a:pt x="0" y="64"/>
                  </a:lnTo>
                  <a:lnTo>
                    <a:pt x="0" y="1086"/>
                  </a:lnTo>
                  <a:lnTo>
                    <a:pt x="2" y="1099"/>
                  </a:lnTo>
                  <a:lnTo>
                    <a:pt x="5" y="1112"/>
                  </a:lnTo>
                  <a:lnTo>
                    <a:pt x="12" y="1122"/>
                  </a:lnTo>
                  <a:lnTo>
                    <a:pt x="20" y="1131"/>
                  </a:lnTo>
                  <a:lnTo>
                    <a:pt x="28" y="1140"/>
                  </a:lnTo>
                  <a:lnTo>
                    <a:pt x="40" y="1145"/>
                  </a:lnTo>
                  <a:lnTo>
                    <a:pt x="52" y="1149"/>
                  </a:lnTo>
                  <a:lnTo>
                    <a:pt x="64" y="1151"/>
                  </a:lnTo>
                  <a:lnTo>
                    <a:pt x="1135" y="1151"/>
                  </a:lnTo>
                  <a:close/>
                </a:path>
              </a:pathLst>
            </a:custGeom>
            <a:solidFill>
              <a:srgbClr val="DDDDDD"/>
            </a:solidFill>
            <a:ln w="9525">
              <a:noFill/>
              <a:round/>
              <a:headEnd/>
              <a:tailEnd/>
            </a:ln>
          </p:spPr>
          <p:txBody>
            <a:bodyPr/>
            <a:lstStyle/>
            <a:p>
              <a:endParaRPr lang="en-US"/>
            </a:p>
          </p:txBody>
        </p:sp>
        <p:sp>
          <p:nvSpPr>
            <p:cNvPr id="12296" name="Freeform 8"/>
            <p:cNvSpPr>
              <a:spLocks/>
            </p:cNvSpPr>
            <p:nvPr/>
          </p:nvSpPr>
          <p:spPr bwMode="auto">
            <a:xfrm>
              <a:off x="4311" y="1148"/>
              <a:ext cx="733" cy="711"/>
            </a:xfrm>
            <a:custGeom>
              <a:avLst/>
              <a:gdLst/>
              <a:ahLst/>
              <a:cxnLst>
                <a:cxn ang="0">
                  <a:pos x="733" y="0"/>
                </a:cxn>
                <a:cxn ang="0">
                  <a:pos x="548" y="0"/>
                </a:cxn>
                <a:cxn ang="0">
                  <a:pos x="414" y="0"/>
                </a:cxn>
                <a:cxn ang="0">
                  <a:pos x="0" y="0"/>
                </a:cxn>
                <a:cxn ang="0">
                  <a:pos x="0" y="99"/>
                </a:cxn>
                <a:cxn ang="0">
                  <a:pos x="84" y="99"/>
                </a:cxn>
                <a:cxn ang="0">
                  <a:pos x="84" y="573"/>
                </a:cxn>
                <a:cxn ang="0">
                  <a:pos x="86" y="582"/>
                </a:cxn>
                <a:cxn ang="0">
                  <a:pos x="87" y="590"/>
                </a:cxn>
                <a:cxn ang="0">
                  <a:pos x="91" y="598"/>
                </a:cxn>
                <a:cxn ang="0">
                  <a:pos x="97" y="604"/>
                </a:cxn>
                <a:cxn ang="0">
                  <a:pos x="104" y="611"/>
                </a:cxn>
                <a:cxn ang="0">
                  <a:pos x="111" y="614"/>
                </a:cxn>
                <a:cxn ang="0">
                  <a:pos x="119" y="616"/>
                </a:cxn>
                <a:cxn ang="0">
                  <a:pos x="128" y="617"/>
                </a:cxn>
                <a:cxn ang="0">
                  <a:pos x="133" y="617"/>
                </a:cxn>
                <a:cxn ang="0">
                  <a:pos x="133" y="711"/>
                </a:cxn>
                <a:cxn ang="0">
                  <a:pos x="219" y="711"/>
                </a:cxn>
                <a:cxn ang="0">
                  <a:pos x="219" y="617"/>
                </a:cxn>
                <a:cxn ang="0">
                  <a:pos x="510" y="617"/>
                </a:cxn>
                <a:cxn ang="0">
                  <a:pos x="510" y="711"/>
                </a:cxn>
                <a:cxn ang="0">
                  <a:pos x="596" y="711"/>
                </a:cxn>
                <a:cxn ang="0">
                  <a:pos x="596" y="617"/>
                </a:cxn>
                <a:cxn ang="0">
                  <a:pos x="610" y="617"/>
                </a:cxn>
                <a:cxn ang="0">
                  <a:pos x="619" y="616"/>
                </a:cxn>
                <a:cxn ang="0">
                  <a:pos x="627" y="614"/>
                </a:cxn>
                <a:cxn ang="0">
                  <a:pos x="634" y="611"/>
                </a:cxn>
                <a:cxn ang="0">
                  <a:pos x="641" y="604"/>
                </a:cxn>
                <a:cxn ang="0">
                  <a:pos x="647" y="598"/>
                </a:cxn>
                <a:cxn ang="0">
                  <a:pos x="651" y="590"/>
                </a:cxn>
                <a:cxn ang="0">
                  <a:pos x="652" y="582"/>
                </a:cxn>
                <a:cxn ang="0">
                  <a:pos x="654" y="573"/>
                </a:cxn>
                <a:cxn ang="0">
                  <a:pos x="654" y="354"/>
                </a:cxn>
                <a:cxn ang="0">
                  <a:pos x="654" y="214"/>
                </a:cxn>
                <a:cxn ang="0">
                  <a:pos x="654" y="135"/>
                </a:cxn>
                <a:cxn ang="0">
                  <a:pos x="654" y="99"/>
                </a:cxn>
                <a:cxn ang="0">
                  <a:pos x="733" y="99"/>
                </a:cxn>
                <a:cxn ang="0">
                  <a:pos x="733" y="0"/>
                </a:cxn>
              </a:cxnLst>
              <a:rect l="0" t="0" r="r" b="b"/>
              <a:pathLst>
                <a:path w="733" h="711">
                  <a:moveTo>
                    <a:pt x="733" y="0"/>
                  </a:moveTo>
                  <a:lnTo>
                    <a:pt x="548" y="0"/>
                  </a:lnTo>
                  <a:lnTo>
                    <a:pt x="414" y="0"/>
                  </a:lnTo>
                  <a:lnTo>
                    <a:pt x="0" y="0"/>
                  </a:lnTo>
                  <a:lnTo>
                    <a:pt x="0" y="99"/>
                  </a:lnTo>
                  <a:lnTo>
                    <a:pt x="84" y="99"/>
                  </a:lnTo>
                  <a:lnTo>
                    <a:pt x="84" y="573"/>
                  </a:lnTo>
                  <a:lnTo>
                    <a:pt x="86" y="582"/>
                  </a:lnTo>
                  <a:lnTo>
                    <a:pt x="87" y="590"/>
                  </a:lnTo>
                  <a:lnTo>
                    <a:pt x="91" y="598"/>
                  </a:lnTo>
                  <a:lnTo>
                    <a:pt x="97" y="604"/>
                  </a:lnTo>
                  <a:lnTo>
                    <a:pt x="104" y="611"/>
                  </a:lnTo>
                  <a:lnTo>
                    <a:pt x="111" y="614"/>
                  </a:lnTo>
                  <a:lnTo>
                    <a:pt x="119" y="616"/>
                  </a:lnTo>
                  <a:lnTo>
                    <a:pt x="128" y="617"/>
                  </a:lnTo>
                  <a:lnTo>
                    <a:pt x="133" y="617"/>
                  </a:lnTo>
                  <a:lnTo>
                    <a:pt x="133" y="711"/>
                  </a:lnTo>
                  <a:lnTo>
                    <a:pt x="219" y="711"/>
                  </a:lnTo>
                  <a:lnTo>
                    <a:pt x="219" y="617"/>
                  </a:lnTo>
                  <a:lnTo>
                    <a:pt x="510" y="617"/>
                  </a:lnTo>
                  <a:lnTo>
                    <a:pt x="510" y="711"/>
                  </a:lnTo>
                  <a:lnTo>
                    <a:pt x="596" y="711"/>
                  </a:lnTo>
                  <a:lnTo>
                    <a:pt x="596" y="617"/>
                  </a:lnTo>
                  <a:lnTo>
                    <a:pt x="610" y="617"/>
                  </a:lnTo>
                  <a:lnTo>
                    <a:pt x="619" y="616"/>
                  </a:lnTo>
                  <a:lnTo>
                    <a:pt x="627" y="614"/>
                  </a:lnTo>
                  <a:lnTo>
                    <a:pt x="634" y="611"/>
                  </a:lnTo>
                  <a:lnTo>
                    <a:pt x="641" y="604"/>
                  </a:lnTo>
                  <a:lnTo>
                    <a:pt x="647" y="598"/>
                  </a:lnTo>
                  <a:lnTo>
                    <a:pt x="651" y="590"/>
                  </a:lnTo>
                  <a:lnTo>
                    <a:pt x="652" y="582"/>
                  </a:lnTo>
                  <a:lnTo>
                    <a:pt x="654" y="573"/>
                  </a:lnTo>
                  <a:lnTo>
                    <a:pt x="654" y="354"/>
                  </a:lnTo>
                  <a:lnTo>
                    <a:pt x="654" y="214"/>
                  </a:lnTo>
                  <a:lnTo>
                    <a:pt x="654" y="135"/>
                  </a:lnTo>
                  <a:lnTo>
                    <a:pt x="654" y="99"/>
                  </a:lnTo>
                  <a:lnTo>
                    <a:pt x="733" y="99"/>
                  </a:lnTo>
                  <a:lnTo>
                    <a:pt x="733" y="0"/>
                  </a:lnTo>
                  <a:close/>
                </a:path>
              </a:pathLst>
            </a:custGeom>
            <a:solidFill>
              <a:srgbClr val="000000"/>
            </a:solidFill>
            <a:ln w="9525">
              <a:noFill/>
              <a:round/>
              <a:headEnd/>
              <a:tailEnd/>
            </a:ln>
          </p:spPr>
          <p:txBody>
            <a:bodyPr/>
            <a:lstStyle/>
            <a:p>
              <a:endParaRPr lang="en-US"/>
            </a:p>
          </p:txBody>
        </p:sp>
        <p:sp>
          <p:nvSpPr>
            <p:cNvPr id="12297" name="Freeform 9"/>
            <p:cNvSpPr>
              <a:spLocks/>
            </p:cNvSpPr>
            <p:nvPr/>
          </p:nvSpPr>
          <p:spPr bwMode="auto">
            <a:xfrm>
              <a:off x="4486" y="1311"/>
              <a:ext cx="387" cy="340"/>
            </a:xfrm>
            <a:custGeom>
              <a:avLst/>
              <a:gdLst/>
              <a:ahLst/>
              <a:cxnLst>
                <a:cxn ang="0">
                  <a:pos x="387" y="34"/>
                </a:cxn>
                <a:cxn ang="0">
                  <a:pos x="387" y="305"/>
                </a:cxn>
                <a:cxn ang="0">
                  <a:pos x="386" y="312"/>
                </a:cxn>
                <a:cxn ang="0">
                  <a:pos x="385" y="319"/>
                </a:cxn>
                <a:cxn ang="0">
                  <a:pos x="381" y="324"/>
                </a:cxn>
                <a:cxn ang="0">
                  <a:pos x="376" y="330"/>
                </a:cxn>
                <a:cxn ang="0">
                  <a:pos x="370" y="333"/>
                </a:cxn>
                <a:cxn ang="0">
                  <a:pos x="363" y="337"/>
                </a:cxn>
                <a:cxn ang="0">
                  <a:pos x="355" y="339"/>
                </a:cxn>
                <a:cxn ang="0">
                  <a:pos x="348" y="340"/>
                </a:cxn>
                <a:cxn ang="0">
                  <a:pos x="40" y="340"/>
                </a:cxn>
                <a:cxn ang="0">
                  <a:pos x="32" y="339"/>
                </a:cxn>
                <a:cxn ang="0">
                  <a:pos x="25" y="337"/>
                </a:cxn>
                <a:cxn ang="0">
                  <a:pos x="18" y="333"/>
                </a:cxn>
                <a:cxn ang="0">
                  <a:pos x="12" y="330"/>
                </a:cxn>
                <a:cxn ang="0">
                  <a:pos x="7" y="324"/>
                </a:cxn>
                <a:cxn ang="0">
                  <a:pos x="3" y="319"/>
                </a:cxn>
                <a:cxn ang="0">
                  <a:pos x="2" y="312"/>
                </a:cxn>
                <a:cxn ang="0">
                  <a:pos x="0" y="305"/>
                </a:cxn>
                <a:cxn ang="0">
                  <a:pos x="0" y="34"/>
                </a:cxn>
                <a:cxn ang="0">
                  <a:pos x="2" y="28"/>
                </a:cxn>
                <a:cxn ang="0">
                  <a:pos x="3" y="20"/>
                </a:cxn>
                <a:cxn ang="0">
                  <a:pos x="7" y="15"/>
                </a:cxn>
                <a:cxn ang="0">
                  <a:pos x="12" y="10"/>
                </a:cxn>
                <a:cxn ang="0">
                  <a:pos x="18" y="6"/>
                </a:cxn>
                <a:cxn ang="0">
                  <a:pos x="25" y="2"/>
                </a:cxn>
                <a:cxn ang="0">
                  <a:pos x="32" y="1"/>
                </a:cxn>
                <a:cxn ang="0">
                  <a:pos x="40" y="0"/>
                </a:cxn>
                <a:cxn ang="0">
                  <a:pos x="348" y="0"/>
                </a:cxn>
                <a:cxn ang="0">
                  <a:pos x="355" y="1"/>
                </a:cxn>
                <a:cxn ang="0">
                  <a:pos x="363" y="2"/>
                </a:cxn>
                <a:cxn ang="0">
                  <a:pos x="370" y="6"/>
                </a:cxn>
                <a:cxn ang="0">
                  <a:pos x="376" y="10"/>
                </a:cxn>
                <a:cxn ang="0">
                  <a:pos x="381" y="15"/>
                </a:cxn>
                <a:cxn ang="0">
                  <a:pos x="385" y="20"/>
                </a:cxn>
                <a:cxn ang="0">
                  <a:pos x="386" y="28"/>
                </a:cxn>
                <a:cxn ang="0">
                  <a:pos x="387" y="34"/>
                </a:cxn>
              </a:cxnLst>
              <a:rect l="0" t="0" r="r" b="b"/>
              <a:pathLst>
                <a:path w="387" h="340">
                  <a:moveTo>
                    <a:pt x="387" y="34"/>
                  </a:moveTo>
                  <a:lnTo>
                    <a:pt x="387" y="305"/>
                  </a:lnTo>
                  <a:lnTo>
                    <a:pt x="386" y="312"/>
                  </a:lnTo>
                  <a:lnTo>
                    <a:pt x="385" y="319"/>
                  </a:lnTo>
                  <a:lnTo>
                    <a:pt x="381" y="324"/>
                  </a:lnTo>
                  <a:lnTo>
                    <a:pt x="376" y="330"/>
                  </a:lnTo>
                  <a:lnTo>
                    <a:pt x="370" y="333"/>
                  </a:lnTo>
                  <a:lnTo>
                    <a:pt x="363" y="337"/>
                  </a:lnTo>
                  <a:lnTo>
                    <a:pt x="355" y="339"/>
                  </a:lnTo>
                  <a:lnTo>
                    <a:pt x="348" y="340"/>
                  </a:lnTo>
                  <a:lnTo>
                    <a:pt x="40" y="340"/>
                  </a:lnTo>
                  <a:lnTo>
                    <a:pt x="32" y="339"/>
                  </a:lnTo>
                  <a:lnTo>
                    <a:pt x="25" y="337"/>
                  </a:lnTo>
                  <a:lnTo>
                    <a:pt x="18" y="333"/>
                  </a:lnTo>
                  <a:lnTo>
                    <a:pt x="12" y="330"/>
                  </a:lnTo>
                  <a:lnTo>
                    <a:pt x="7" y="324"/>
                  </a:lnTo>
                  <a:lnTo>
                    <a:pt x="3" y="319"/>
                  </a:lnTo>
                  <a:lnTo>
                    <a:pt x="2" y="312"/>
                  </a:lnTo>
                  <a:lnTo>
                    <a:pt x="0" y="305"/>
                  </a:lnTo>
                  <a:lnTo>
                    <a:pt x="0" y="34"/>
                  </a:lnTo>
                  <a:lnTo>
                    <a:pt x="2" y="28"/>
                  </a:lnTo>
                  <a:lnTo>
                    <a:pt x="3" y="20"/>
                  </a:lnTo>
                  <a:lnTo>
                    <a:pt x="7" y="15"/>
                  </a:lnTo>
                  <a:lnTo>
                    <a:pt x="12" y="10"/>
                  </a:lnTo>
                  <a:lnTo>
                    <a:pt x="18" y="6"/>
                  </a:lnTo>
                  <a:lnTo>
                    <a:pt x="25" y="2"/>
                  </a:lnTo>
                  <a:lnTo>
                    <a:pt x="32" y="1"/>
                  </a:lnTo>
                  <a:lnTo>
                    <a:pt x="40" y="0"/>
                  </a:lnTo>
                  <a:lnTo>
                    <a:pt x="348" y="0"/>
                  </a:lnTo>
                  <a:lnTo>
                    <a:pt x="355" y="1"/>
                  </a:lnTo>
                  <a:lnTo>
                    <a:pt x="363" y="2"/>
                  </a:lnTo>
                  <a:lnTo>
                    <a:pt x="370" y="6"/>
                  </a:lnTo>
                  <a:lnTo>
                    <a:pt x="376" y="10"/>
                  </a:lnTo>
                  <a:lnTo>
                    <a:pt x="381" y="15"/>
                  </a:lnTo>
                  <a:lnTo>
                    <a:pt x="385" y="20"/>
                  </a:lnTo>
                  <a:lnTo>
                    <a:pt x="386" y="28"/>
                  </a:lnTo>
                  <a:lnTo>
                    <a:pt x="387" y="34"/>
                  </a:lnTo>
                  <a:close/>
                </a:path>
              </a:pathLst>
            </a:custGeom>
            <a:solidFill>
              <a:srgbClr val="FFFFFF"/>
            </a:solidFill>
            <a:ln w="9525">
              <a:noFill/>
              <a:round/>
              <a:headEnd/>
              <a:tailEnd/>
            </a:ln>
          </p:spPr>
          <p:txBody>
            <a:bodyPr/>
            <a:lstStyle/>
            <a:p>
              <a:endParaRPr lang="en-US"/>
            </a:p>
          </p:txBody>
        </p:sp>
        <p:sp>
          <p:nvSpPr>
            <p:cNvPr id="12298" name="Freeform 10"/>
            <p:cNvSpPr>
              <a:spLocks/>
            </p:cNvSpPr>
            <p:nvPr/>
          </p:nvSpPr>
          <p:spPr bwMode="auto">
            <a:xfrm>
              <a:off x="4080" y="768"/>
              <a:ext cx="1296" cy="1296"/>
            </a:xfrm>
            <a:custGeom>
              <a:avLst/>
              <a:gdLst/>
              <a:ahLst/>
              <a:cxnLst>
                <a:cxn ang="0">
                  <a:pos x="1237" y="37"/>
                </a:cxn>
                <a:cxn ang="0">
                  <a:pos x="1211" y="19"/>
                </a:cxn>
                <a:cxn ang="0">
                  <a:pos x="1182" y="6"/>
                </a:cxn>
                <a:cxn ang="0">
                  <a:pos x="1151" y="1"/>
                </a:cxn>
                <a:cxn ang="0">
                  <a:pos x="160" y="0"/>
                </a:cxn>
                <a:cxn ang="0">
                  <a:pos x="97" y="13"/>
                </a:cxn>
                <a:cxn ang="0">
                  <a:pos x="47" y="47"/>
                </a:cxn>
                <a:cxn ang="0">
                  <a:pos x="13" y="98"/>
                </a:cxn>
                <a:cxn ang="0">
                  <a:pos x="0" y="160"/>
                </a:cxn>
                <a:cxn ang="0">
                  <a:pos x="77" y="615"/>
                </a:cxn>
                <a:cxn ang="0">
                  <a:pos x="78" y="144"/>
                </a:cxn>
                <a:cxn ang="0">
                  <a:pos x="91" y="114"/>
                </a:cxn>
                <a:cxn ang="0">
                  <a:pos x="108" y="95"/>
                </a:cxn>
                <a:cxn ang="0">
                  <a:pos x="120" y="86"/>
                </a:cxn>
                <a:cxn ang="0">
                  <a:pos x="136" y="81"/>
                </a:cxn>
                <a:cxn ang="0">
                  <a:pos x="153" y="77"/>
                </a:cxn>
                <a:cxn ang="0">
                  <a:pos x="1136" y="77"/>
                </a:cxn>
                <a:cxn ang="0">
                  <a:pos x="1152" y="78"/>
                </a:cxn>
                <a:cxn ang="0">
                  <a:pos x="1168" y="83"/>
                </a:cxn>
                <a:cxn ang="0">
                  <a:pos x="1182" y="91"/>
                </a:cxn>
                <a:cxn ang="0">
                  <a:pos x="1195" y="101"/>
                </a:cxn>
                <a:cxn ang="0">
                  <a:pos x="1213" y="128"/>
                </a:cxn>
                <a:cxn ang="0">
                  <a:pos x="1219" y="160"/>
                </a:cxn>
                <a:cxn ang="0">
                  <a:pos x="1218" y="1152"/>
                </a:cxn>
                <a:cxn ang="0">
                  <a:pos x="1205" y="1182"/>
                </a:cxn>
                <a:cxn ang="0">
                  <a:pos x="1182" y="1205"/>
                </a:cxn>
                <a:cxn ang="0">
                  <a:pos x="1152" y="1218"/>
                </a:cxn>
                <a:cxn ang="0">
                  <a:pos x="160" y="1219"/>
                </a:cxn>
                <a:cxn ang="0">
                  <a:pos x="144" y="1218"/>
                </a:cxn>
                <a:cxn ang="0">
                  <a:pos x="128" y="1213"/>
                </a:cxn>
                <a:cxn ang="0">
                  <a:pos x="114" y="1205"/>
                </a:cxn>
                <a:cxn ang="0">
                  <a:pos x="101" y="1195"/>
                </a:cxn>
                <a:cxn ang="0">
                  <a:pos x="83" y="1168"/>
                </a:cxn>
                <a:cxn ang="0">
                  <a:pos x="77" y="1136"/>
                </a:cxn>
                <a:cxn ang="0">
                  <a:pos x="0" y="615"/>
                </a:cxn>
                <a:cxn ang="0">
                  <a:pos x="1" y="1151"/>
                </a:cxn>
                <a:cxn ang="0">
                  <a:pos x="6" y="1182"/>
                </a:cxn>
                <a:cxn ang="0">
                  <a:pos x="19" y="1210"/>
                </a:cxn>
                <a:cxn ang="0">
                  <a:pos x="37" y="1237"/>
                </a:cxn>
                <a:cxn ang="0">
                  <a:pos x="59" y="1259"/>
                </a:cxn>
                <a:cxn ang="0">
                  <a:pos x="86" y="1277"/>
                </a:cxn>
                <a:cxn ang="0">
                  <a:pos x="114" y="1290"/>
                </a:cxn>
                <a:cxn ang="0">
                  <a:pos x="145" y="1295"/>
                </a:cxn>
                <a:cxn ang="0">
                  <a:pos x="1136" y="1296"/>
                </a:cxn>
                <a:cxn ang="0">
                  <a:pos x="1167" y="1293"/>
                </a:cxn>
                <a:cxn ang="0">
                  <a:pos x="1197" y="1283"/>
                </a:cxn>
                <a:cxn ang="0">
                  <a:pos x="1224" y="1269"/>
                </a:cxn>
                <a:cxn ang="0">
                  <a:pos x="1249" y="1249"/>
                </a:cxn>
                <a:cxn ang="0">
                  <a:pos x="1269" y="1224"/>
                </a:cxn>
                <a:cxn ang="0">
                  <a:pos x="1284" y="1196"/>
                </a:cxn>
                <a:cxn ang="0">
                  <a:pos x="1293" y="1166"/>
                </a:cxn>
                <a:cxn ang="0">
                  <a:pos x="1296" y="1136"/>
                </a:cxn>
                <a:cxn ang="0">
                  <a:pos x="1295" y="145"/>
                </a:cxn>
                <a:cxn ang="0">
                  <a:pos x="1290" y="114"/>
                </a:cxn>
                <a:cxn ang="0">
                  <a:pos x="1277" y="85"/>
                </a:cxn>
                <a:cxn ang="0">
                  <a:pos x="1259" y="59"/>
                </a:cxn>
              </a:cxnLst>
              <a:rect l="0" t="0" r="r" b="b"/>
              <a:pathLst>
                <a:path w="1296" h="1296">
                  <a:moveTo>
                    <a:pt x="1249" y="47"/>
                  </a:moveTo>
                  <a:lnTo>
                    <a:pt x="1237" y="37"/>
                  </a:lnTo>
                  <a:lnTo>
                    <a:pt x="1224" y="27"/>
                  </a:lnTo>
                  <a:lnTo>
                    <a:pt x="1211" y="19"/>
                  </a:lnTo>
                  <a:lnTo>
                    <a:pt x="1197" y="12"/>
                  </a:lnTo>
                  <a:lnTo>
                    <a:pt x="1182" y="6"/>
                  </a:lnTo>
                  <a:lnTo>
                    <a:pt x="1167" y="3"/>
                  </a:lnTo>
                  <a:lnTo>
                    <a:pt x="1151" y="1"/>
                  </a:lnTo>
                  <a:lnTo>
                    <a:pt x="1136" y="0"/>
                  </a:lnTo>
                  <a:lnTo>
                    <a:pt x="160" y="0"/>
                  </a:lnTo>
                  <a:lnTo>
                    <a:pt x="128" y="4"/>
                  </a:lnTo>
                  <a:lnTo>
                    <a:pt x="97" y="13"/>
                  </a:lnTo>
                  <a:lnTo>
                    <a:pt x="71" y="27"/>
                  </a:lnTo>
                  <a:lnTo>
                    <a:pt x="47" y="47"/>
                  </a:lnTo>
                  <a:lnTo>
                    <a:pt x="27" y="71"/>
                  </a:lnTo>
                  <a:lnTo>
                    <a:pt x="13" y="98"/>
                  </a:lnTo>
                  <a:lnTo>
                    <a:pt x="4" y="128"/>
                  </a:lnTo>
                  <a:lnTo>
                    <a:pt x="0" y="160"/>
                  </a:lnTo>
                  <a:lnTo>
                    <a:pt x="0" y="615"/>
                  </a:lnTo>
                  <a:lnTo>
                    <a:pt x="77" y="615"/>
                  </a:lnTo>
                  <a:lnTo>
                    <a:pt x="77" y="160"/>
                  </a:lnTo>
                  <a:lnTo>
                    <a:pt x="78" y="144"/>
                  </a:lnTo>
                  <a:lnTo>
                    <a:pt x="83" y="128"/>
                  </a:lnTo>
                  <a:lnTo>
                    <a:pt x="91" y="114"/>
                  </a:lnTo>
                  <a:lnTo>
                    <a:pt x="101" y="101"/>
                  </a:lnTo>
                  <a:lnTo>
                    <a:pt x="108" y="95"/>
                  </a:lnTo>
                  <a:lnTo>
                    <a:pt x="114" y="91"/>
                  </a:lnTo>
                  <a:lnTo>
                    <a:pt x="120" y="86"/>
                  </a:lnTo>
                  <a:lnTo>
                    <a:pt x="128" y="83"/>
                  </a:lnTo>
                  <a:lnTo>
                    <a:pt x="136" y="81"/>
                  </a:lnTo>
                  <a:lnTo>
                    <a:pt x="144" y="78"/>
                  </a:lnTo>
                  <a:lnTo>
                    <a:pt x="153" y="77"/>
                  </a:lnTo>
                  <a:lnTo>
                    <a:pt x="160" y="77"/>
                  </a:lnTo>
                  <a:lnTo>
                    <a:pt x="1136" y="77"/>
                  </a:lnTo>
                  <a:lnTo>
                    <a:pt x="1143" y="77"/>
                  </a:lnTo>
                  <a:lnTo>
                    <a:pt x="1152" y="78"/>
                  </a:lnTo>
                  <a:lnTo>
                    <a:pt x="1160" y="81"/>
                  </a:lnTo>
                  <a:lnTo>
                    <a:pt x="1168" y="83"/>
                  </a:lnTo>
                  <a:lnTo>
                    <a:pt x="1176" y="86"/>
                  </a:lnTo>
                  <a:lnTo>
                    <a:pt x="1182" y="91"/>
                  </a:lnTo>
                  <a:lnTo>
                    <a:pt x="1188" y="95"/>
                  </a:lnTo>
                  <a:lnTo>
                    <a:pt x="1195" y="101"/>
                  </a:lnTo>
                  <a:lnTo>
                    <a:pt x="1205" y="114"/>
                  </a:lnTo>
                  <a:lnTo>
                    <a:pt x="1213" y="128"/>
                  </a:lnTo>
                  <a:lnTo>
                    <a:pt x="1218" y="144"/>
                  </a:lnTo>
                  <a:lnTo>
                    <a:pt x="1219" y="160"/>
                  </a:lnTo>
                  <a:lnTo>
                    <a:pt x="1219" y="1136"/>
                  </a:lnTo>
                  <a:lnTo>
                    <a:pt x="1218" y="1152"/>
                  </a:lnTo>
                  <a:lnTo>
                    <a:pt x="1213" y="1168"/>
                  </a:lnTo>
                  <a:lnTo>
                    <a:pt x="1205" y="1182"/>
                  </a:lnTo>
                  <a:lnTo>
                    <a:pt x="1195" y="1195"/>
                  </a:lnTo>
                  <a:lnTo>
                    <a:pt x="1182" y="1205"/>
                  </a:lnTo>
                  <a:lnTo>
                    <a:pt x="1168" y="1213"/>
                  </a:lnTo>
                  <a:lnTo>
                    <a:pt x="1152" y="1218"/>
                  </a:lnTo>
                  <a:lnTo>
                    <a:pt x="1136" y="1219"/>
                  </a:lnTo>
                  <a:lnTo>
                    <a:pt x="160" y="1219"/>
                  </a:lnTo>
                  <a:lnTo>
                    <a:pt x="153" y="1219"/>
                  </a:lnTo>
                  <a:lnTo>
                    <a:pt x="144" y="1218"/>
                  </a:lnTo>
                  <a:lnTo>
                    <a:pt x="136" y="1215"/>
                  </a:lnTo>
                  <a:lnTo>
                    <a:pt x="128" y="1213"/>
                  </a:lnTo>
                  <a:lnTo>
                    <a:pt x="120" y="1209"/>
                  </a:lnTo>
                  <a:lnTo>
                    <a:pt x="114" y="1205"/>
                  </a:lnTo>
                  <a:lnTo>
                    <a:pt x="108" y="1200"/>
                  </a:lnTo>
                  <a:lnTo>
                    <a:pt x="101" y="1195"/>
                  </a:lnTo>
                  <a:lnTo>
                    <a:pt x="91" y="1182"/>
                  </a:lnTo>
                  <a:lnTo>
                    <a:pt x="83" y="1168"/>
                  </a:lnTo>
                  <a:lnTo>
                    <a:pt x="78" y="1152"/>
                  </a:lnTo>
                  <a:lnTo>
                    <a:pt x="77" y="1136"/>
                  </a:lnTo>
                  <a:lnTo>
                    <a:pt x="77" y="615"/>
                  </a:lnTo>
                  <a:lnTo>
                    <a:pt x="0" y="615"/>
                  </a:lnTo>
                  <a:lnTo>
                    <a:pt x="0" y="1136"/>
                  </a:lnTo>
                  <a:lnTo>
                    <a:pt x="1" y="1151"/>
                  </a:lnTo>
                  <a:lnTo>
                    <a:pt x="3" y="1166"/>
                  </a:lnTo>
                  <a:lnTo>
                    <a:pt x="6" y="1182"/>
                  </a:lnTo>
                  <a:lnTo>
                    <a:pt x="13" y="1196"/>
                  </a:lnTo>
                  <a:lnTo>
                    <a:pt x="19" y="1210"/>
                  </a:lnTo>
                  <a:lnTo>
                    <a:pt x="27" y="1224"/>
                  </a:lnTo>
                  <a:lnTo>
                    <a:pt x="37" y="1237"/>
                  </a:lnTo>
                  <a:lnTo>
                    <a:pt x="47" y="1249"/>
                  </a:lnTo>
                  <a:lnTo>
                    <a:pt x="59" y="1259"/>
                  </a:lnTo>
                  <a:lnTo>
                    <a:pt x="72" y="1269"/>
                  </a:lnTo>
                  <a:lnTo>
                    <a:pt x="86" y="1277"/>
                  </a:lnTo>
                  <a:lnTo>
                    <a:pt x="100" y="1283"/>
                  </a:lnTo>
                  <a:lnTo>
                    <a:pt x="114" y="1290"/>
                  </a:lnTo>
                  <a:lnTo>
                    <a:pt x="129" y="1293"/>
                  </a:lnTo>
                  <a:lnTo>
                    <a:pt x="145" y="1295"/>
                  </a:lnTo>
                  <a:lnTo>
                    <a:pt x="160" y="1296"/>
                  </a:lnTo>
                  <a:lnTo>
                    <a:pt x="1136" y="1296"/>
                  </a:lnTo>
                  <a:lnTo>
                    <a:pt x="1151" y="1295"/>
                  </a:lnTo>
                  <a:lnTo>
                    <a:pt x="1167" y="1293"/>
                  </a:lnTo>
                  <a:lnTo>
                    <a:pt x="1182" y="1290"/>
                  </a:lnTo>
                  <a:lnTo>
                    <a:pt x="1197" y="1283"/>
                  </a:lnTo>
                  <a:lnTo>
                    <a:pt x="1211" y="1277"/>
                  </a:lnTo>
                  <a:lnTo>
                    <a:pt x="1224" y="1269"/>
                  </a:lnTo>
                  <a:lnTo>
                    <a:pt x="1237" y="1259"/>
                  </a:lnTo>
                  <a:lnTo>
                    <a:pt x="1249" y="1249"/>
                  </a:lnTo>
                  <a:lnTo>
                    <a:pt x="1259" y="1237"/>
                  </a:lnTo>
                  <a:lnTo>
                    <a:pt x="1269" y="1224"/>
                  </a:lnTo>
                  <a:lnTo>
                    <a:pt x="1277" y="1210"/>
                  </a:lnTo>
                  <a:lnTo>
                    <a:pt x="1284" y="1196"/>
                  </a:lnTo>
                  <a:lnTo>
                    <a:pt x="1290" y="1182"/>
                  </a:lnTo>
                  <a:lnTo>
                    <a:pt x="1293" y="1166"/>
                  </a:lnTo>
                  <a:lnTo>
                    <a:pt x="1295" y="1151"/>
                  </a:lnTo>
                  <a:lnTo>
                    <a:pt x="1296" y="1136"/>
                  </a:lnTo>
                  <a:lnTo>
                    <a:pt x="1296" y="160"/>
                  </a:lnTo>
                  <a:lnTo>
                    <a:pt x="1295" y="145"/>
                  </a:lnTo>
                  <a:lnTo>
                    <a:pt x="1293" y="130"/>
                  </a:lnTo>
                  <a:lnTo>
                    <a:pt x="1290" y="114"/>
                  </a:lnTo>
                  <a:lnTo>
                    <a:pt x="1284" y="99"/>
                  </a:lnTo>
                  <a:lnTo>
                    <a:pt x="1277" y="85"/>
                  </a:lnTo>
                  <a:lnTo>
                    <a:pt x="1269" y="72"/>
                  </a:lnTo>
                  <a:lnTo>
                    <a:pt x="1259" y="59"/>
                  </a:lnTo>
                  <a:lnTo>
                    <a:pt x="1249" y="47"/>
                  </a:lnTo>
                  <a:close/>
                </a:path>
              </a:pathLst>
            </a:custGeom>
            <a:solidFill>
              <a:srgbClr val="000000"/>
            </a:solidFill>
            <a:ln w="9525">
              <a:noFill/>
              <a:round/>
              <a:headEnd/>
              <a:tailEnd/>
            </a:ln>
          </p:spPr>
          <p:txBody>
            <a:bodyPr/>
            <a:lstStyle/>
            <a:p>
              <a:endParaRPr lang="en-US"/>
            </a:p>
          </p:txBody>
        </p:sp>
        <p:sp>
          <p:nvSpPr>
            <p:cNvPr id="12299" name="Rectangle 11"/>
            <p:cNvSpPr>
              <a:spLocks noChangeArrowheads="1"/>
            </p:cNvSpPr>
            <p:nvPr/>
          </p:nvSpPr>
          <p:spPr bwMode="auto">
            <a:xfrm>
              <a:off x="4145" y="1845"/>
              <a:ext cx="1166" cy="160"/>
            </a:xfrm>
            <a:prstGeom prst="rect">
              <a:avLst/>
            </a:prstGeom>
            <a:solidFill>
              <a:srgbClr val="000000"/>
            </a:solidFill>
            <a:ln w="9525">
              <a:noFill/>
              <a:miter lim="800000"/>
              <a:headEnd/>
              <a:tailEnd/>
            </a:ln>
          </p:spPr>
          <p:txBody>
            <a:bodyPr/>
            <a:lstStyle/>
            <a:p>
              <a:endParaRPr lang="en-US"/>
            </a:p>
          </p:txBody>
        </p:sp>
        <p:sp>
          <p:nvSpPr>
            <p:cNvPr id="12300" name="Rectangle 12"/>
            <p:cNvSpPr>
              <a:spLocks noChangeArrowheads="1"/>
            </p:cNvSpPr>
            <p:nvPr/>
          </p:nvSpPr>
          <p:spPr bwMode="auto">
            <a:xfrm>
              <a:off x="4394" y="1105"/>
              <a:ext cx="241" cy="45"/>
            </a:xfrm>
            <a:prstGeom prst="rect">
              <a:avLst/>
            </a:prstGeom>
            <a:solidFill>
              <a:srgbClr val="000000"/>
            </a:solidFill>
            <a:ln w="9525">
              <a:noFill/>
              <a:miter lim="800000"/>
              <a:headEnd/>
              <a:tailEnd/>
            </a:ln>
          </p:spPr>
          <p:txBody>
            <a:bodyPr/>
            <a:lstStyle/>
            <a:p>
              <a:endParaRPr lang="en-US"/>
            </a:p>
          </p:txBody>
        </p:sp>
        <p:sp>
          <p:nvSpPr>
            <p:cNvPr id="12301" name="Rectangle 13"/>
            <p:cNvSpPr>
              <a:spLocks noChangeArrowheads="1"/>
            </p:cNvSpPr>
            <p:nvPr/>
          </p:nvSpPr>
          <p:spPr bwMode="auto">
            <a:xfrm>
              <a:off x="4711" y="1105"/>
              <a:ext cx="239" cy="45"/>
            </a:xfrm>
            <a:prstGeom prst="rect">
              <a:avLst/>
            </a:prstGeom>
            <a:solidFill>
              <a:srgbClr val="000000"/>
            </a:solidFill>
            <a:ln w="9525">
              <a:noFill/>
              <a:miter lim="800000"/>
              <a:headEnd/>
              <a:tailEnd/>
            </a:ln>
          </p:spPr>
          <p:txBody>
            <a:bodyPr/>
            <a:lstStyle/>
            <a:p>
              <a:endParaRPr lang="en-US"/>
            </a:p>
          </p:txBody>
        </p:sp>
        <p:sp>
          <p:nvSpPr>
            <p:cNvPr id="12302" name="Freeform 14"/>
            <p:cNvSpPr>
              <a:spLocks/>
            </p:cNvSpPr>
            <p:nvPr/>
          </p:nvSpPr>
          <p:spPr bwMode="auto">
            <a:xfrm>
              <a:off x="4911" y="780"/>
              <a:ext cx="310" cy="845"/>
            </a:xfrm>
            <a:custGeom>
              <a:avLst/>
              <a:gdLst/>
              <a:ahLst/>
              <a:cxnLst>
                <a:cxn ang="0">
                  <a:pos x="203" y="0"/>
                </a:cxn>
                <a:cxn ang="0">
                  <a:pos x="203" y="730"/>
                </a:cxn>
                <a:cxn ang="0">
                  <a:pos x="201" y="734"/>
                </a:cxn>
                <a:cxn ang="0">
                  <a:pos x="195" y="736"/>
                </a:cxn>
                <a:cxn ang="0">
                  <a:pos x="187" y="739"/>
                </a:cxn>
                <a:cxn ang="0">
                  <a:pos x="180" y="740"/>
                </a:cxn>
                <a:cxn ang="0">
                  <a:pos x="0" y="740"/>
                </a:cxn>
                <a:cxn ang="0">
                  <a:pos x="0" y="845"/>
                </a:cxn>
                <a:cxn ang="0">
                  <a:pos x="180" y="845"/>
                </a:cxn>
                <a:cxn ang="0">
                  <a:pos x="192" y="845"/>
                </a:cxn>
                <a:cxn ang="0">
                  <a:pos x="203" y="843"/>
                </a:cxn>
                <a:cxn ang="0">
                  <a:pos x="214" y="840"/>
                </a:cxn>
                <a:cxn ang="0">
                  <a:pos x="225" y="836"/>
                </a:cxn>
                <a:cxn ang="0">
                  <a:pos x="236" y="832"/>
                </a:cxn>
                <a:cxn ang="0">
                  <a:pos x="246" y="826"/>
                </a:cxn>
                <a:cxn ang="0">
                  <a:pos x="255" y="819"/>
                </a:cxn>
                <a:cxn ang="0">
                  <a:pos x="264" y="812"/>
                </a:cxn>
                <a:cxn ang="0">
                  <a:pos x="271" y="803"/>
                </a:cxn>
                <a:cxn ang="0">
                  <a:pos x="280" y="794"/>
                </a:cxn>
                <a:cxn ang="0">
                  <a:pos x="288" y="784"/>
                </a:cxn>
                <a:cxn ang="0">
                  <a:pos x="295" y="773"/>
                </a:cxn>
                <a:cxn ang="0">
                  <a:pos x="301" y="763"/>
                </a:cxn>
                <a:cxn ang="0">
                  <a:pos x="306" y="753"/>
                </a:cxn>
                <a:cxn ang="0">
                  <a:pos x="309" y="741"/>
                </a:cxn>
                <a:cxn ang="0">
                  <a:pos x="310" y="730"/>
                </a:cxn>
                <a:cxn ang="0">
                  <a:pos x="310" y="0"/>
                </a:cxn>
                <a:cxn ang="0">
                  <a:pos x="203" y="0"/>
                </a:cxn>
              </a:cxnLst>
              <a:rect l="0" t="0" r="r" b="b"/>
              <a:pathLst>
                <a:path w="310" h="845">
                  <a:moveTo>
                    <a:pt x="203" y="0"/>
                  </a:moveTo>
                  <a:lnTo>
                    <a:pt x="203" y="730"/>
                  </a:lnTo>
                  <a:lnTo>
                    <a:pt x="201" y="734"/>
                  </a:lnTo>
                  <a:lnTo>
                    <a:pt x="195" y="736"/>
                  </a:lnTo>
                  <a:lnTo>
                    <a:pt x="187" y="739"/>
                  </a:lnTo>
                  <a:lnTo>
                    <a:pt x="180" y="740"/>
                  </a:lnTo>
                  <a:lnTo>
                    <a:pt x="0" y="740"/>
                  </a:lnTo>
                  <a:lnTo>
                    <a:pt x="0" y="845"/>
                  </a:lnTo>
                  <a:lnTo>
                    <a:pt x="180" y="845"/>
                  </a:lnTo>
                  <a:lnTo>
                    <a:pt x="192" y="845"/>
                  </a:lnTo>
                  <a:lnTo>
                    <a:pt x="203" y="843"/>
                  </a:lnTo>
                  <a:lnTo>
                    <a:pt x="214" y="840"/>
                  </a:lnTo>
                  <a:lnTo>
                    <a:pt x="225" y="836"/>
                  </a:lnTo>
                  <a:lnTo>
                    <a:pt x="236" y="832"/>
                  </a:lnTo>
                  <a:lnTo>
                    <a:pt x="246" y="826"/>
                  </a:lnTo>
                  <a:lnTo>
                    <a:pt x="255" y="819"/>
                  </a:lnTo>
                  <a:lnTo>
                    <a:pt x="264" y="812"/>
                  </a:lnTo>
                  <a:lnTo>
                    <a:pt x="271" y="803"/>
                  </a:lnTo>
                  <a:lnTo>
                    <a:pt x="280" y="794"/>
                  </a:lnTo>
                  <a:lnTo>
                    <a:pt x="288" y="784"/>
                  </a:lnTo>
                  <a:lnTo>
                    <a:pt x="295" y="773"/>
                  </a:lnTo>
                  <a:lnTo>
                    <a:pt x="301" y="763"/>
                  </a:lnTo>
                  <a:lnTo>
                    <a:pt x="306" y="753"/>
                  </a:lnTo>
                  <a:lnTo>
                    <a:pt x="309" y="741"/>
                  </a:lnTo>
                  <a:lnTo>
                    <a:pt x="310" y="730"/>
                  </a:lnTo>
                  <a:lnTo>
                    <a:pt x="310" y="0"/>
                  </a:lnTo>
                  <a:lnTo>
                    <a:pt x="203" y="0"/>
                  </a:lnTo>
                  <a:close/>
                </a:path>
              </a:pathLst>
            </a:custGeom>
            <a:solidFill>
              <a:srgbClr val="000000"/>
            </a:solidFill>
            <a:ln w="9525">
              <a:noFill/>
              <a:round/>
              <a:headEnd/>
              <a:tailEnd/>
            </a:ln>
          </p:spPr>
          <p:txBody>
            <a:bodyPr/>
            <a:lstStyle/>
            <a:p>
              <a:endParaRPr lang="en-US"/>
            </a:p>
          </p:txBody>
        </p:sp>
        <p:sp>
          <p:nvSpPr>
            <p:cNvPr id="12303" name="Freeform 15"/>
            <p:cNvSpPr>
              <a:spLocks/>
            </p:cNvSpPr>
            <p:nvPr/>
          </p:nvSpPr>
          <p:spPr bwMode="auto">
            <a:xfrm>
              <a:off x="4849" y="922"/>
              <a:ext cx="80" cy="131"/>
            </a:xfrm>
            <a:custGeom>
              <a:avLst/>
              <a:gdLst/>
              <a:ahLst/>
              <a:cxnLst>
                <a:cxn ang="0">
                  <a:pos x="59" y="131"/>
                </a:cxn>
                <a:cxn ang="0">
                  <a:pos x="80" y="0"/>
                </a:cxn>
                <a:cxn ang="0">
                  <a:pos x="0" y="106"/>
                </a:cxn>
                <a:cxn ang="0">
                  <a:pos x="8" y="109"/>
                </a:cxn>
                <a:cxn ang="0">
                  <a:pos x="16" y="113"/>
                </a:cxn>
                <a:cxn ang="0">
                  <a:pos x="23" y="115"/>
                </a:cxn>
                <a:cxn ang="0">
                  <a:pos x="30" y="118"/>
                </a:cxn>
                <a:cxn ang="0">
                  <a:pos x="37" y="121"/>
                </a:cxn>
                <a:cxn ang="0">
                  <a:pos x="45" y="124"/>
                </a:cxn>
                <a:cxn ang="0">
                  <a:pos x="51" y="127"/>
                </a:cxn>
                <a:cxn ang="0">
                  <a:pos x="59" y="131"/>
                </a:cxn>
              </a:cxnLst>
              <a:rect l="0" t="0" r="r" b="b"/>
              <a:pathLst>
                <a:path w="80" h="131">
                  <a:moveTo>
                    <a:pt x="59" y="131"/>
                  </a:moveTo>
                  <a:lnTo>
                    <a:pt x="80" y="0"/>
                  </a:lnTo>
                  <a:lnTo>
                    <a:pt x="0" y="106"/>
                  </a:lnTo>
                  <a:lnTo>
                    <a:pt x="8" y="109"/>
                  </a:lnTo>
                  <a:lnTo>
                    <a:pt x="16" y="113"/>
                  </a:lnTo>
                  <a:lnTo>
                    <a:pt x="23" y="115"/>
                  </a:lnTo>
                  <a:lnTo>
                    <a:pt x="30" y="118"/>
                  </a:lnTo>
                  <a:lnTo>
                    <a:pt x="37" y="121"/>
                  </a:lnTo>
                  <a:lnTo>
                    <a:pt x="45" y="124"/>
                  </a:lnTo>
                  <a:lnTo>
                    <a:pt x="51" y="127"/>
                  </a:lnTo>
                  <a:lnTo>
                    <a:pt x="59" y="131"/>
                  </a:lnTo>
                  <a:close/>
                </a:path>
              </a:pathLst>
            </a:custGeom>
            <a:solidFill>
              <a:srgbClr val="000000"/>
            </a:solidFill>
            <a:ln w="9525">
              <a:noFill/>
              <a:round/>
              <a:headEnd/>
              <a:tailEnd/>
            </a:ln>
          </p:spPr>
          <p:txBody>
            <a:bodyPr/>
            <a:lstStyle/>
            <a:p>
              <a:endParaRPr lang="en-US"/>
            </a:p>
          </p:txBody>
        </p:sp>
        <p:sp>
          <p:nvSpPr>
            <p:cNvPr id="12304" name="Freeform 16"/>
            <p:cNvSpPr>
              <a:spLocks/>
            </p:cNvSpPr>
            <p:nvPr/>
          </p:nvSpPr>
          <p:spPr bwMode="auto">
            <a:xfrm>
              <a:off x="4431" y="913"/>
              <a:ext cx="80" cy="140"/>
            </a:xfrm>
            <a:custGeom>
              <a:avLst/>
              <a:gdLst/>
              <a:ahLst/>
              <a:cxnLst>
                <a:cxn ang="0">
                  <a:pos x="80" y="114"/>
                </a:cxn>
                <a:cxn ang="0">
                  <a:pos x="0" y="0"/>
                </a:cxn>
                <a:cxn ang="0">
                  <a:pos x="17" y="140"/>
                </a:cxn>
                <a:cxn ang="0">
                  <a:pos x="25" y="136"/>
                </a:cxn>
                <a:cxn ang="0">
                  <a:pos x="32" y="132"/>
                </a:cxn>
                <a:cxn ang="0">
                  <a:pos x="40" y="130"/>
                </a:cxn>
                <a:cxn ang="0">
                  <a:pos x="48" y="126"/>
                </a:cxn>
                <a:cxn ang="0">
                  <a:pos x="55" y="123"/>
                </a:cxn>
                <a:cxn ang="0">
                  <a:pos x="63" y="121"/>
                </a:cxn>
                <a:cxn ang="0">
                  <a:pos x="72" y="117"/>
                </a:cxn>
                <a:cxn ang="0">
                  <a:pos x="80" y="114"/>
                </a:cxn>
              </a:cxnLst>
              <a:rect l="0" t="0" r="r" b="b"/>
              <a:pathLst>
                <a:path w="80" h="140">
                  <a:moveTo>
                    <a:pt x="80" y="114"/>
                  </a:moveTo>
                  <a:lnTo>
                    <a:pt x="0" y="0"/>
                  </a:lnTo>
                  <a:lnTo>
                    <a:pt x="17" y="140"/>
                  </a:lnTo>
                  <a:lnTo>
                    <a:pt x="25" y="136"/>
                  </a:lnTo>
                  <a:lnTo>
                    <a:pt x="32" y="132"/>
                  </a:lnTo>
                  <a:lnTo>
                    <a:pt x="40" y="130"/>
                  </a:lnTo>
                  <a:lnTo>
                    <a:pt x="48" y="126"/>
                  </a:lnTo>
                  <a:lnTo>
                    <a:pt x="55" y="123"/>
                  </a:lnTo>
                  <a:lnTo>
                    <a:pt x="63" y="121"/>
                  </a:lnTo>
                  <a:lnTo>
                    <a:pt x="72" y="117"/>
                  </a:lnTo>
                  <a:lnTo>
                    <a:pt x="80" y="114"/>
                  </a:lnTo>
                  <a:close/>
                </a:path>
              </a:pathLst>
            </a:custGeom>
            <a:solidFill>
              <a:srgbClr val="000000"/>
            </a:solidFill>
            <a:ln w="9525">
              <a:noFill/>
              <a:round/>
              <a:headEnd/>
              <a:tailEnd/>
            </a:ln>
          </p:spPr>
          <p:txBody>
            <a:bodyPr/>
            <a:lstStyle/>
            <a:p>
              <a:endParaRPr lang="en-US"/>
            </a:p>
          </p:txBody>
        </p:sp>
        <p:sp>
          <p:nvSpPr>
            <p:cNvPr id="12305" name="Freeform 17"/>
            <p:cNvSpPr>
              <a:spLocks/>
            </p:cNvSpPr>
            <p:nvPr/>
          </p:nvSpPr>
          <p:spPr bwMode="auto">
            <a:xfrm>
              <a:off x="4715" y="877"/>
              <a:ext cx="64" cy="134"/>
            </a:xfrm>
            <a:custGeom>
              <a:avLst/>
              <a:gdLst/>
              <a:ahLst/>
              <a:cxnLst>
                <a:cxn ang="0">
                  <a:pos x="64" y="134"/>
                </a:cxn>
                <a:cxn ang="0">
                  <a:pos x="51" y="0"/>
                </a:cxn>
                <a:cxn ang="0">
                  <a:pos x="0" y="125"/>
                </a:cxn>
                <a:cxn ang="0">
                  <a:pos x="7" y="126"/>
                </a:cxn>
                <a:cxn ang="0">
                  <a:pos x="16" y="127"/>
                </a:cxn>
                <a:cxn ang="0">
                  <a:pos x="24" y="127"/>
                </a:cxn>
                <a:cxn ang="0">
                  <a:pos x="32" y="128"/>
                </a:cxn>
                <a:cxn ang="0">
                  <a:pos x="41" y="130"/>
                </a:cxn>
                <a:cxn ang="0">
                  <a:pos x="48" y="131"/>
                </a:cxn>
                <a:cxn ang="0">
                  <a:pos x="56" y="132"/>
                </a:cxn>
                <a:cxn ang="0">
                  <a:pos x="64" y="134"/>
                </a:cxn>
              </a:cxnLst>
              <a:rect l="0" t="0" r="r" b="b"/>
              <a:pathLst>
                <a:path w="64" h="134">
                  <a:moveTo>
                    <a:pt x="64" y="134"/>
                  </a:moveTo>
                  <a:lnTo>
                    <a:pt x="51" y="0"/>
                  </a:lnTo>
                  <a:lnTo>
                    <a:pt x="0" y="125"/>
                  </a:lnTo>
                  <a:lnTo>
                    <a:pt x="7" y="126"/>
                  </a:lnTo>
                  <a:lnTo>
                    <a:pt x="16" y="127"/>
                  </a:lnTo>
                  <a:lnTo>
                    <a:pt x="24" y="127"/>
                  </a:lnTo>
                  <a:lnTo>
                    <a:pt x="32" y="128"/>
                  </a:lnTo>
                  <a:lnTo>
                    <a:pt x="41" y="130"/>
                  </a:lnTo>
                  <a:lnTo>
                    <a:pt x="48" y="131"/>
                  </a:lnTo>
                  <a:lnTo>
                    <a:pt x="56" y="132"/>
                  </a:lnTo>
                  <a:lnTo>
                    <a:pt x="64" y="134"/>
                  </a:lnTo>
                  <a:close/>
                </a:path>
              </a:pathLst>
            </a:custGeom>
            <a:solidFill>
              <a:srgbClr val="000000"/>
            </a:solidFill>
            <a:ln w="9525">
              <a:noFill/>
              <a:round/>
              <a:headEnd/>
              <a:tailEnd/>
            </a:ln>
          </p:spPr>
          <p:txBody>
            <a:bodyPr/>
            <a:lstStyle/>
            <a:p>
              <a:endParaRPr lang="en-US"/>
            </a:p>
          </p:txBody>
        </p:sp>
        <p:sp>
          <p:nvSpPr>
            <p:cNvPr id="12306" name="Freeform 18"/>
            <p:cNvSpPr>
              <a:spLocks/>
            </p:cNvSpPr>
            <p:nvPr/>
          </p:nvSpPr>
          <p:spPr bwMode="auto">
            <a:xfrm>
              <a:off x="4577" y="873"/>
              <a:ext cx="66" cy="138"/>
            </a:xfrm>
            <a:custGeom>
              <a:avLst/>
              <a:gdLst/>
              <a:ahLst/>
              <a:cxnLst>
                <a:cxn ang="0">
                  <a:pos x="66" y="129"/>
                </a:cxn>
                <a:cxn ang="0">
                  <a:pos x="20" y="0"/>
                </a:cxn>
                <a:cxn ang="0">
                  <a:pos x="0" y="138"/>
                </a:cxn>
                <a:cxn ang="0">
                  <a:pos x="8" y="136"/>
                </a:cxn>
                <a:cxn ang="0">
                  <a:pos x="17" y="135"/>
                </a:cxn>
                <a:cxn ang="0">
                  <a:pos x="25" y="134"/>
                </a:cxn>
                <a:cxn ang="0">
                  <a:pos x="34" y="132"/>
                </a:cxn>
                <a:cxn ang="0">
                  <a:pos x="41" y="131"/>
                </a:cxn>
                <a:cxn ang="0">
                  <a:pos x="49" y="130"/>
                </a:cxn>
                <a:cxn ang="0">
                  <a:pos x="58" y="129"/>
                </a:cxn>
                <a:cxn ang="0">
                  <a:pos x="66" y="129"/>
                </a:cxn>
              </a:cxnLst>
              <a:rect l="0" t="0" r="r" b="b"/>
              <a:pathLst>
                <a:path w="66" h="138">
                  <a:moveTo>
                    <a:pt x="66" y="129"/>
                  </a:moveTo>
                  <a:lnTo>
                    <a:pt x="20" y="0"/>
                  </a:lnTo>
                  <a:lnTo>
                    <a:pt x="0" y="138"/>
                  </a:lnTo>
                  <a:lnTo>
                    <a:pt x="8" y="136"/>
                  </a:lnTo>
                  <a:lnTo>
                    <a:pt x="17" y="135"/>
                  </a:lnTo>
                  <a:lnTo>
                    <a:pt x="25" y="134"/>
                  </a:lnTo>
                  <a:lnTo>
                    <a:pt x="34" y="132"/>
                  </a:lnTo>
                  <a:lnTo>
                    <a:pt x="41" y="131"/>
                  </a:lnTo>
                  <a:lnTo>
                    <a:pt x="49" y="130"/>
                  </a:lnTo>
                  <a:lnTo>
                    <a:pt x="58" y="129"/>
                  </a:lnTo>
                  <a:lnTo>
                    <a:pt x="66" y="129"/>
                  </a:lnTo>
                  <a:close/>
                </a:path>
              </a:pathLst>
            </a:custGeom>
            <a:solidFill>
              <a:srgbClr val="000000"/>
            </a:solidFill>
            <a:ln w="9525">
              <a:noFill/>
              <a:round/>
              <a:headEnd/>
              <a:tailEnd/>
            </a:ln>
          </p:spPr>
          <p:txBody>
            <a:bodyPr/>
            <a:lstStyle/>
            <a:p>
              <a:endParaRPr lang="en-US"/>
            </a:p>
          </p:txBody>
        </p:sp>
        <p:sp>
          <p:nvSpPr>
            <p:cNvPr id="12307" name="Freeform 19"/>
            <p:cNvSpPr>
              <a:spLocks/>
            </p:cNvSpPr>
            <p:nvPr/>
          </p:nvSpPr>
          <p:spPr bwMode="auto">
            <a:xfrm>
              <a:off x="4508" y="1333"/>
              <a:ext cx="349" cy="382"/>
            </a:xfrm>
            <a:custGeom>
              <a:avLst/>
              <a:gdLst/>
              <a:ahLst/>
              <a:cxnLst>
                <a:cxn ang="0">
                  <a:pos x="310" y="306"/>
                </a:cxn>
                <a:cxn ang="0">
                  <a:pos x="342" y="250"/>
                </a:cxn>
                <a:cxn ang="0">
                  <a:pos x="348" y="184"/>
                </a:cxn>
                <a:cxn ang="0">
                  <a:pos x="327" y="113"/>
                </a:cxn>
                <a:cxn ang="0">
                  <a:pos x="319" y="113"/>
                </a:cxn>
                <a:cxn ang="0">
                  <a:pos x="314" y="148"/>
                </a:cxn>
                <a:cxn ang="0">
                  <a:pos x="298" y="183"/>
                </a:cxn>
                <a:cxn ang="0">
                  <a:pos x="273" y="214"/>
                </a:cxn>
                <a:cxn ang="0">
                  <a:pos x="257" y="243"/>
                </a:cxn>
                <a:cxn ang="0">
                  <a:pos x="242" y="223"/>
                </a:cxn>
                <a:cxn ang="0">
                  <a:pos x="258" y="100"/>
                </a:cxn>
                <a:cxn ang="0">
                  <a:pos x="255" y="59"/>
                </a:cxn>
                <a:cxn ang="0">
                  <a:pos x="237" y="23"/>
                </a:cxn>
                <a:cxn ang="0">
                  <a:pos x="218" y="16"/>
                </a:cxn>
                <a:cxn ang="0">
                  <a:pos x="209" y="65"/>
                </a:cxn>
                <a:cxn ang="0">
                  <a:pos x="190" y="93"/>
                </a:cxn>
                <a:cxn ang="0">
                  <a:pos x="167" y="118"/>
                </a:cxn>
                <a:cxn ang="0">
                  <a:pos x="141" y="161"/>
                </a:cxn>
                <a:cxn ang="0">
                  <a:pos x="140" y="243"/>
                </a:cxn>
                <a:cxn ang="0">
                  <a:pos x="124" y="200"/>
                </a:cxn>
                <a:cxn ang="0">
                  <a:pos x="113" y="157"/>
                </a:cxn>
                <a:cxn ang="0">
                  <a:pos x="109" y="104"/>
                </a:cxn>
                <a:cxn ang="0">
                  <a:pos x="109" y="27"/>
                </a:cxn>
                <a:cxn ang="0">
                  <a:pos x="90" y="51"/>
                </a:cxn>
                <a:cxn ang="0">
                  <a:pos x="68" y="74"/>
                </a:cxn>
                <a:cxn ang="0">
                  <a:pos x="49" y="106"/>
                </a:cxn>
                <a:cxn ang="0">
                  <a:pos x="42" y="154"/>
                </a:cxn>
                <a:cxn ang="0">
                  <a:pos x="53" y="197"/>
                </a:cxn>
                <a:cxn ang="0">
                  <a:pos x="72" y="237"/>
                </a:cxn>
                <a:cxn ang="0">
                  <a:pos x="72" y="263"/>
                </a:cxn>
                <a:cxn ang="0">
                  <a:pos x="42" y="237"/>
                </a:cxn>
                <a:cxn ang="0">
                  <a:pos x="19" y="206"/>
                </a:cxn>
                <a:cxn ang="0">
                  <a:pos x="0" y="246"/>
                </a:cxn>
                <a:cxn ang="0">
                  <a:pos x="19" y="311"/>
                </a:cxn>
                <a:cxn ang="0">
                  <a:pos x="59" y="356"/>
                </a:cxn>
                <a:cxn ang="0">
                  <a:pos x="113" y="381"/>
                </a:cxn>
                <a:cxn ang="0">
                  <a:pos x="148" y="368"/>
                </a:cxn>
                <a:cxn ang="0">
                  <a:pos x="169" y="350"/>
                </a:cxn>
                <a:cxn ang="0">
                  <a:pos x="195" y="340"/>
                </a:cxn>
                <a:cxn ang="0">
                  <a:pos x="226" y="337"/>
                </a:cxn>
                <a:cxn ang="0">
                  <a:pos x="255" y="338"/>
                </a:cxn>
                <a:cxn ang="0">
                  <a:pos x="276" y="336"/>
                </a:cxn>
                <a:cxn ang="0">
                  <a:pos x="273" y="331"/>
                </a:cxn>
              </a:cxnLst>
              <a:rect l="0" t="0" r="r" b="b"/>
              <a:pathLst>
                <a:path w="349" h="382">
                  <a:moveTo>
                    <a:pt x="273" y="331"/>
                  </a:moveTo>
                  <a:lnTo>
                    <a:pt x="294" y="320"/>
                  </a:lnTo>
                  <a:lnTo>
                    <a:pt x="310" y="306"/>
                  </a:lnTo>
                  <a:lnTo>
                    <a:pt x="324" y="290"/>
                  </a:lnTo>
                  <a:lnTo>
                    <a:pt x="335" y="270"/>
                  </a:lnTo>
                  <a:lnTo>
                    <a:pt x="342" y="250"/>
                  </a:lnTo>
                  <a:lnTo>
                    <a:pt x="348" y="229"/>
                  </a:lnTo>
                  <a:lnTo>
                    <a:pt x="349" y="206"/>
                  </a:lnTo>
                  <a:lnTo>
                    <a:pt x="348" y="184"/>
                  </a:lnTo>
                  <a:lnTo>
                    <a:pt x="342" y="160"/>
                  </a:lnTo>
                  <a:lnTo>
                    <a:pt x="335" y="136"/>
                  </a:lnTo>
                  <a:lnTo>
                    <a:pt x="327" y="113"/>
                  </a:lnTo>
                  <a:lnTo>
                    <a:pt x="318" y="89"/>
                  </a:lnTo>
                  <a:lnTo>
                    <a:pt x="318" y="101"/>
                  </a:lnTo>
                  <a:lnTo>
                    <a:pt x="319" y="113"/>
                  </a:lnTo>
                  <a:lnTo>
                    <a:pt x="319" y="124"/>
                  </a:lnTo>
                  <a:lnTo>
                    <a:pt x="318" y="136"/>
                  </a:lnTo>
                  <a:lnTo>
                    <a:pt x="314" y="148"/>
                  </a:lnTo>
                  <a:lnTo>
                    <a:pt x="310" y="160"/>
                  </a:lnTo>
                  <a:lnTo>
                    <a:pt x="304" y="172"/>
                  </a:lnTo>
                  <a:lnTo>
                    <a:pt x="298" y="183"/>
                  </a:lnTo>
                  <a:lnTo>
                    <a:pt x="290" y="193"/>
                  </a:lnTo>
                  <a:lnTo>
                    <a:pt x="281" y="204"/>
                  </a:lnTo>
                  <a:lnTo>
                    <a:pt x="273" y="214"/>
                  </a:lnTo>
                  <a:lnTo>
                    <a:pt x="264" y="224"/>
                  </a:lnTo>
                  <a:lnTo>
                    <a:pt x="260" y="234"/>
                  </a:lnTo>
                  <a:lnTo>
                    <a:pt x="257" y="243"/>
                  </a:lnTo>
                  <a:lnTo>
                    <a:pt x="253" y="254"/>
                  </a:lnTo>
                  <a:lnTo>
                    <a:pt x="249" y="264"/>
                  </a:lnTo>
                  <a:lnTo>
                    <a:pt x="242" y="223"/>
                  </a:lnTo>
                  <a:lnTo>
                    <a:pt x="244" y="183"/>
                  </a:lnTo>
                  <a:lnTo>
                    <a:pt x="249" y="142"/>
                  </a:lnTo>
                  <a:lnTo>
                    <a:pt x="258" y="100"/>
                  </a:lnTo>
                  <a:lnTo>
                    <a:pt x="259" y="86"/>
                  </a:lnTo>
                  <a:lnTo>
                    <a:pt x="259" y="71"/>
                  </a:lnTo>
                  <a:lnTo>
                    <a:pt x="255" y="59"/>
                  </a:lnTo>
                  <a:lnTo>
                    <a:pt x="251" y="46"/>
                  </a:lnTo>
                  <a:lnTo>
                    <a:pt x="244" y="34"/>
                  </a:lnTo>
                  <a:lnTo>
                    <a:pt x="237" y="23"/>
                  </a:lnTo>
                  <a:lnTo>
                    <a:pt x="228" y="11"/>
                  </a:lnTo>
                  <a:lnTo>
                    <a:pt x="221" y="0"/>
                  </a:lnTo>
                  <a:lnTo>
                    <a:pt x="218" y="16"/>
                  </a:lnTo>
                  <a:lnTo>
                    <a:pt x="217" y="33"/>
                  </a:lnTo>
                  <a:lnTo>
                    <a:pt x="213" y="50"/>
                  </a:lnTo>
                  <a:lnTo>
                    <a:pt x="209" y="65"/>
                  </a:lnTo>
                  <a:lnTo>
                    <a:pt x="204" y="75"/>
                  </a:lnTo>
                  <a:lnTo>
                    <a:pt x="198" y="84"/>
                  </a:lnTo>
                  <a:lnTo>
                    <a:pt x="190" y="93"/>
                  </a:lnTo>
                  <a:lnTo>
                    <a:pt x="182" y="101"/>
                  </a:lnTo>
                  <a:lnTo>
                    <a:pt x="174" y="109"/>
                  </a:lnTo>
                  <a:lnTo>
                    <a:pt x="167" y="118"/>
                  </a:lnTo>
                  <a:lnTo>
                    <a:pt x="159" y="127"/>
                  </a:lnTo>
                  <a:lnTo>
                    <a:pt x="151" y="136"/>
                  </a:lnTo>
                  <a:lnTo>
                    <a:pt x="141" y="161"/>
                  </a:lnTo>
                  <a:lnTo>
                    <a:pt x="139" y="190"/>
                  </a:lnTo>
                  <a:lnTo>
                    <a:pt x="140" y="216"/>
                  </a:lnTo>
                  <a:lnTo>
                    <a:pt x="140" y="243"/>
                  </a:lnTo>
                  <a:lnTo>
                    <a:pt x="137" y="228"/>
                  </a:lnTo>
                  <a:lnTo>
                    <a:pt x="132" y="214"/>
                  </a:lnTo>
                  <a:lnTo>
                    <a:pt x="124" y="200"/>
                  </a:lnTo>
                  <a:lnTo>
                    <a:pt x="119" y="184"/>
                  </a:lnTo>
                  <a:lnTo>
                    <a:pt x="116" y="170"/>
                  </a:lnTo>
                  <a:lnTo>
                    <a:pt x="113" y="157"/>
                  </a:lnTo>
                  <a:lnTo>
                    <a:pt x="110" y="143"/>
                  </a:lnTo>
                  <a:lnTo>
                    <a:pt x="109" y="129"/>
                  </a:lnTo>
                  <a:lnTo>
                    <a:pt x="109" y="104"/>
                  </a:lnTo>
                  <a:lnTo>
                    <a:pt x="109" y="78"/>
                  </a:lnTo>
                  <a:lnTo>
                    <a:pt x="109" y="52"/>
                  </a:lnTo>
                  <a:lnTo>
                    <a:pt x="109" y="27"/>
                  </a:lnTo>
                  <a:lnTo>
                    <a:pt x="104" y="36"/>
                  </a:lnTo>
                  <a:lnTo>
                    <a:pt x="96" y="43"/>
                  </a:lnTo>
                  <a:lnTo>
                    <a:pt x="90" y="51"/>
                  </a:lnTo>
                  <a:lnTo>
                    <a:pt x="82" y="59"/>
                  </a:lnTo>
                  <a:lnTo>
                    <a:pt x="76" y="66"/>
                  </a:lnTo>
                  <a:lnTo>
                    <a:pt x="68" y="74"/>
                  </a:lnTo>
                  <a:lnTo>
                    <a:pt x="62" y="82"/>
                  </a:lnTo>
                  <a:lnTo>
                    <a:pt x="55" y="91"/>
                  </a:lnTo>
                  <a:lnTo>
                    <a:pt x="49" y="106"/>
                  </a:lnTo>
                  <a:lnTo>
                    <a:pt x="45" y="121"/>
                  </a:lnTo>
                  <a:lnTo>
                    <a:pt x="42" y="137"/>
                  </a:lnTo>
                  <a:lnTo>
                    <a:pt x="42" y="154"/>
                  </a:lnTo>
                  <a:lnTo>
                    <a:pt x="44" y="169"/>
                  </a:lnTo>
                  <a:lnTo>
                    <a:pt x="48" y="183"/>
                  </a:lnTo>
                  <a:lnTo>
                    <a:pt x="53" y="197"/>
                  </a:lnTo>
                  <a:lnTo>
                    <a:pt x="59" y="210"/>
                  </a:lnTo>
                  <a:lnTo>
                    <a:pt x="66" y="224"/>
                  </a:lnTo>
                  <a:lnTo>
                    <a:pt x="72" y="237"/>
                  </a:lnTo>
                  <a:lnTo>
                    <a:pt x="78" y="251"/>
                  </a:lnTo>
                  <a:lnTo>
                    <a:pt x="82" y="266"/>
                  </a:lnTo>
                  <a:lnTo>
                    <a:pt x="72" y="263"/>
                  </a:lnTo>
                  <a:lnTo>
                    <a:pt x="62" y="256"/>
                  </a:lnTo>
                  <a:lnTo>
                    <a:pt x="51" y="247"/>
                  </a:lnTo>
                  <a:lnTo>
                    <a:pt x="42" y="237"/>
                  </a:lnTo>
                  <a:lnTo>
                    <a:pt x="33" y="227"/>
                  </a:lnTo>
                  <a:lnTo>
                    <a:pt x="26" y="216"/>
                  </a:lnTo>
                  <a:lnTo>
                    <a:pt x="19" y="206"/>
                  </a:lnTo>
                  <a:lnTo>
                    <a:pt x="13" y="197"/>
                  </a:lnTo>
                  <a:lnTo>
                    <a:pt x="4" y="219"/>
                  </a:lnTo>
                  <a:lnTo>
                    <a:pt x="0" y="246"/>
                  </a:lnTo>
                  <a:lnTo>
                    <a:pt x="1" y="273"/>
                  </a:lnTo>
                  <a:lnTo>
                    <a:pt x="9" y="295"/>
                  </a:lnTo>
                  <a:lnTo>
                    <a:pt x="19" y="311"/>
                  </a:lnTo>
                  <a:lnTo>
                    <a:pt x="31" y="328"/>
                  </a:lnTo>
                  <a:lnTo>
                    <a:pt x="44" y="342"/>
                  </a:lnTo>
                  <a:lnTo>
                    <a:pt x="59" y="356"/>
                  </a:lnTo>
                  <a:lnTo>
                    <a:pt x="76" y="368"/>
                  </a:lnTo>
                  <a:lnTo>
                    <a:pt x="94" y="376"/>
                  </a:lnTo>
                  <a:lnTo>
                    <a:pt x="113" y="381"/>
                  </a:lnTo>
                  <a:lnTo>
                    <a:pt x="133" y="382"/>
                  </a:lnTo>
                  <a:lnTo>
                    <a:pt x="140" y="376"/>
                  </a:lnTo>
                  <a:lnTo>
                    <a:pt x="148" y="368"/>
                  </a:lnTo>
                  <a:lnTo>
                    <a:pt x="154" y="361"/>
                  </a:lnTo>
                  <a:lnTo>
                    <a:pt x="162" y="355"/>
                  </a:lnTo>
                  <a:lnTo>
                    <a:pt x="169" y="350"/>
                  </a:lnTo>
                  <a:lnTo>
                    <a:pt x="177" y="345"/>
                  </a:lnTo>
                  <a:lnTo>
                    <a:pt x="186" y="342"/>
                  </a:lnTo>
                  <a:lnTo>
                    <a:pt x="195" y="340"/>
                  </a:lnTo>
                  <a:lnTo>
                    <a:pt x="205" y="338"/>
                  </a:lnTo>
                  <a:lnTo>
                    <a:pt x="216" y="337"/>
                  </a:lnTo>
                  <a:lnTo>
                    <a:pt x="226" y="337"/>
                  </a:lnTo>
                  <a:lnTo>
                    <a:pt x="236" y="337"/>
                  </a:lnTo>
                  <a:lnTo>
                    <a:pt x="245" y="337"/>
                  </a:lnTo>
                  <a:lnTo>
                    <a:pt x="255" y="338"/>
                  </a:lnTo>
                  <a:lnTo>
                    <a:pt x="266" y="337"/>
                  </a:lnTo>
                  <a:lnTo>
                    <a:pt x="276" y="337"/>
                  </a:lnTo>
                  <a:lnTo>
                    <a:pt x="276" y="336"/>
                  </a:lnTo>
                  <a:lnTo>
                    <a:pt x="276" y="335"/>
                  </a:lnTo>
                  <a:lnTo>
                    <a:pt x="274" y="333"/>
                  </a:lnTo>
                  <a:lnTo>
                    <a:pt x="273" y="331"/>
                  </a:lnTo>
                  <a:close/>
                </a:path>
              </a:pathLst>
            </a:custGeom>
            <a:solidFill>
              <a:srgbClr val="0000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066800"/>
            <a:ext cx="5029200" cy="1143000"/>
          </a:xfrm>
        </p:spPr>
        <p:txBody>
          <a:bodyPr/>
          <a:lstStyle/>
          <a:p>
            <a:r>
              <a:rPr lang="en-US"/>
              <a:t>The Sewing Machine</a:t>
            </a:r>
          </a:p>
        </p:txBody>
      </p:sp>
      <p:sp>
        <p:nvSpPr>
          <p:cNvPr id="14339" name="Text Box 3"/>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WG-7.0</a:t>
            </a:r>
            <a:endParaRPr lang="en-US"/>
          </a:p>
        </p:txBody>
      </p:sp>
      <p:sp>
        <p:nvSpPr>
          <p:cNvPr id="14340" name="Rectangle 4"/>
          <p:cNvSpPr>
            <a:spLocks noChangeArrowheads="1"/>
          </p:cNvSpPr>
          <p:nvPr/>
        </p:nvSpPr>
        <p:spPr bwMode="auto">
          <a:xfrm>
            <a:off x="533400" y="2133600"/>
            <a:ext cx="4953000" cy="3048000"/>
          </a:xfrm>
          <a:prstGeom prst="rect">
            <a:avLst/>
          </a:prstGeom>
          <a:noFill/>
          <a:ln w="9525">
            <a:noFill/>
            <a:miter lim="800000"/>
            <a:headEnd/>
            <a:tailEnd/>
          </a:ln>
          <a:effectLst/>
        </p:spPr>
        <p:txBody>
          <a:bodyPr/>
          <a:lstStyle/>
          <a:p>
            <a:pPr>
              <a:lnSpc>
                <a:spcPct val="90000"/>
              </a:lnSpc>
              <a:spcBef>
                <a:spcPct val="20000"/>
              </a:spcBef>
              <a:spcAft>
                <a:spcPct val="20000"/>
              </a:spcAft>
            </a:pPr>
            <a:r>
              <a:rPr lang="en-US" sz="2800">
                <a:latin typeface="Times New Roman" pitchFamily="18" charset="0"/>
              </a:rPr>
              <a:t>The first sewing machine was patented in 1846 by Elias Howe.</a:t>
            </a:r>
          </a:p>
          <a:p>
            <a:pPr>
              <a:lnSpc>
                <a:spcPct val="90000"/>
              </a:lnSpc>
              <a:spcBef>
                <a:spcPct val="20000"/>
              </a:spcBef>
              <a:spcAft>
                <a:spcPct val="20000"/>
              </a:spcAft>
            </a:pPr>
            <a:r>
              <a:rPr lang="en-US" sz="2800">
                <a:latin typeface="Times New Roman" pitchFamily="18" charset="0"/>
              </a:rPr>
              <a:t>Isaac Singer developed a sewing machine soon after that. </a:t>
            </a:r>
          </a:p>
          <a:p>
            <a:pPr>
              <a:lnSpc>
                <a:spcPct val="90000"/>
              </a:lnSpc>
              <a:spcBef>
                <a:spcPct val="20000"/>
              </a:spcBef>
              <a:spcAft>
                <a:spcPct val="20000"/>
              </a:spcAft>
            </a:pPr>
            <a:r>
              <a:rPr lang="en-US" sz="2800">
                <a:latin typeface="Times New Roman" pitchFamily="18" charset="0"/>
              </a:rPr>
              <a:t>The sewing machine was the foundation for the ready-made clothing industry</a:t>
            </a:r>
          </a:p>
        </p:txBody>
      </p:sp>
      <p:pic>
        <p:nvPicPr>
          <p:cNvPr id="14341" name="Picture 5" descr="Richmond &amp; Backus Co. Sewing Room, Detroit, Michigan">
            <a:hlinkClick r:id="rId4"/>
          </p:cNvPr>
          <p:cNvPicPr>
            <a:picLocks noChangeAspect="1" noChangeArrowheads="1"/>
          </p:cNvPicPr>
          <p:nvPr>
            <p:ph idx="1"/>
          </p:nvPr>
        </p:nvPicPr>
        <p:blipFill>
          <a:blip r:embed="rId5"/>
          <a:srcRect/>
          <a:stretch>
            <a:fillRect/>
          </a:stretch>
        </p:blipFill>
        <p:spPr>
          <a:xfrm>
            <a:off x="5791200" y="1219200"/>
            <a:ext cx="2819400" cy="2819400"/>
          </a:xfrm>
          <a:ln/>
        </p:spPr>
      </p:pic>
      <p:sp>
        <p:nvSpPr>
          <p:cNvPr id="14342" name="Rectangle 6"/>
          <p:cNvSpPr>
            <a:spLocks noChangeArrowheads="1"/>
          </p:cNvSpPr>
          <p:nvPr/>
        </p:nvSpPr>
        <p:spPr bwMode="auto">
          <a:xfrm>
            <a:off x="5715000" y="4038600"/>
            <a:ext cx="3276600" cy="1101725"/>
          </a:xfrm>
          <a:prstGeom prst="rect">
            <a:avLst/>
          </a:prstGeom>
          <a:noFill/>
          <a:ln w="9525">
            <a:noFill/>
            <a:miter lim="800000"/>
            <a:headEnd/>
            <a:tailEnd/>
          </a:ln>
          <a:effectLst/>
        </p:spPr>
        <p:txBody>
          <a:bodyPr anchor="ctr">
            <a:spAutoFit/>
          </a:bodyPr>
          <a:lstStyle/>
          <a:p>
            <a:r>
              <a:rPr lang="en-US" sz="1100"/>
              <a:t>"Richmond &amp; Backus Co. Sewing Room, Detroit, Michigan." Detroit Publishing Company between 1900 and 1910. Touring Turn-of-the-Century America: Photographs from the Detroit Publishing Company, 1880 - 1920, Library of Congress. </a:t>
            </a:r>
            <a:br>
              <a:rPr lang="en-US" sz="1100"/>
            </a:br>
            <a:endParaRPr lang="en-US"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1000" fill="hold"/>
                                        <p:tgtEl>
                                          <p:spTgt spid="14340"/>
                                        </p:tgtEl>
                                        <p:attrNameLst>
                                          <p:attrName>ppt_w</p:attrName>
                                        </p:attrNameLst>
                                      </p:cBhvr>
                                      <p:tavLst>
                                        <p:tav tm="0">
                                          <p:val>
                                            <p:fltVal val="0"/>
                                          </p:val>
                                        </p:tav>
                                        <p:tav tm="100000">
                                          <p:val>
                                            <p:strVal val="#ppt_w"/>
                                          </p:val>
                                        </p:tav>
                                      </p:tavLst>
                                    </p:anim>
                                    <p:anim calcmode="lin" valueType="num">
                                      <p:cBhvr>
                                        <p:cTn id="8" dur="1000" fill="hold"/>
                                        <p:tgtEl>
                                          <p:spTgt spid="14340"/>
                                        </p:tgtEl>
                                        <p:attrNameLst>
                                          <p:attrName>ppt_h</p:attrName>
                                        </p:attrNameLst>
                                      </p:cBhvr>
                                      <p:tavLst>
                                        <p:tav tm="0">
                                          <p:val>
                                            <p:fltVal val="0"/>
                                          </p:val>
                                        </p:tav>
                                        <p:tav tm="100000">
                                          <p:val>
                                            <p:strVal val="#ppt_h"/>
                                          </p:val>
                                        </p:tav>
                                      </p:tavLst>
                                    </p:anim>
                                    <p:anim calcmode="lin" valueType="num">
                                      <p:cBhvr>
                                        <p:cTn id="9" dur="1000" fill="hold"/>
                                        <p:tgtEl>
                                          <p:spTgt spid="1434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90800" y="990600"/>
            <a:ext cx="4114800" cy="1143000"/>
          </a:xfrm>
        </p:spPr>
        <p:txBody>
          <a:bodyPr/>
          <a:lstStyle/>
          <a:p>
            <a:pPr algn="l"/>
            <a:r>
              <a:rPr lang="en-US"/>
              <a:t>The Flour Mill</a:t>
            </a:r>
          </a:p>
        </p:txBody>
      </p:sp>
      <p:sp>
        <p:nvSpPr>
          <p:cNvPr id="16387" name="Rectangle 3"/>
          <p:cNvSpPr>
            <a:spLocks noGrp="1" noChangeArrowheads="1"/>
          </p:cNvSpPr>
          <p:nvPr>
            <p:ph type="body" sz="half" idx="1"/>
          </p:nvPr>
        </p:nvSpPr>
        <p:spPr>
          <a:xfrm>
            <a:off x="457200" y="2209800"/>
            <a:ext cx="5334000" cy="4038600"/>
          </a:xfrm>
        </p:spPr>
        <p:txBody>
          <a:bodyPr/>
          <a:lstStyle/>
          <a:p>
            <a:r>
              <a:rPr lang="en-US" sz="2400"/>
              <a:t>Grain was ground into flour by mills in a very complicated process that required a lot of hard work on the part of the miller.</a:t>
            </a:r>
          </a:p>
          <a:p>
            <a:r>
              <a:rPr lang="en-US" sz="2400"/>
              <a:t>In 1782, Oliver Evans created the “automatic” flour mill.  His mill ran on water power from a nearby machine.  </a:t>
            </a:r>
          </a:p>
          <a:p>
            <a:r>
              <a:rPr lang="en-US" sz="2400"/>
              <a:t>Every step of the process was automated , including elevators that moved the grain from machine to machine so that the miller only had to put the grain sacks in, and cover the barrels of finished flour.</a:t>
            </a:r>
          </a:p>
        </p:txBody>
      </p:sp>
      <p:sp>
        <p:nvSpPr>
          <p:cNvPr id="16388" name="Text Box 4"/>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WG-8.0</a:t>
            </a:r>
            <a:endParaRPr lang="en-US"/>
          </a:p>
        </p:txBody>
      </p:sp>
      <p:pic>
        <p:nvPicPr>
          <p:cNvPr id="16389" name="Picture 5" descr="MPj01635750000[1]"/>
          <p:cNvPicPr>
            <a:picLocks noChangeAspect="1" noChangeArrowheads="1"/>
          </p:cNvPicPr>
          <p:nvPr/>
        </p:nvPicPr>
        <p:blipFill>
          <a:blip r:embed="rId4"/>
          <a:srcRect/>
          <a:stretch>
            <a:fillRect/>
          </a:stretch>
        </p:blipFill>
        <p:spPr bwMode="auto">
          <a:xfrm>
            <a:off x="6096000" y="2286000"/>
            <a:ext cx="2590800" cy="3886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990600"/>
            <a:ext cx="8229600" cy="1143000"/>
          </a:xfrm>
        </p:spPr>
        <p:txBody>
          <a:bodyPr/>
          <a:lstStyle/>
          <a:p>
            <a:r>
              <a:rPr lang="en-US"/>
              <a:t>Iron-making</a:t>
            </a:r>
          </a:p>
        </p:txBody>
      </p:sp>
      <p:sp>
        <p:nvSpPr>
          <p:cNvPr id="18435" name="Rectangle 3"/>
          <p:cNvSpPr>
            <a:spLocks noGrp="1" noChangeArrowheads="1"/>
          </p:cNvSpPr>
          <p:nvPr>
            <p:ph type="body" idx="1"/>
          </p:nvPr>
        </p:nvSpPr>
        <p:spPr>
          <a:xfrm>
            <a:off x="533400" y="2209800"/>
            <a:ext cx="4953000" cy="3733800"/>
          </a:xfrm>
        </p:spPr>
        <p:txBody>
          <a:bodyPr/>
          <a:lstStyle/>
          <a:p>
            <a:pPr>
              <a:lnSpc>
                <a:spcPct val="80000"/>
              </a:lnSpc>
            </a:pPr>
            <a:r>
              <a:rPr lang="en-US" sz="2400"/>
              <a:t>The first ironworks in North America were built at Falling Creek, Virginia in 1619.  By 1759, American iron was considered excellent for shipbuilding, a trade very important to the New England colonies.</a:t>
            </a:r>
          </a:p>
          <a:p>
            <a:pPr>
              <a:lnSpc>
                <a:spcPct val="80000"/>
              </a:lnSpc>
            </a:pPr>
            <a:r>
              <a:rPr lang="en-US" sz="2400"/>
              <a:t>In England, iron was mined from tunnels underground, but in the colonies, it could be dug from open pits.  Iron could also be scraped from the bottom of swamps.  In this form, it was called “bog ore.”</a:t>
            </a:r>
          </a:p>
        </p:txBody>
      </p:sp>
      <p:sp>
        <p:nvSpPr>
          <p:cNvPr id="18436" name="Text Box 4"/>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WG-13.0</a:t>
            </a:r>
            <a:endParaRPr lang="en-US"/>
          </a:p>
        </p:txBody>
      </p:sp>
      <p:pic>
        <p:nvPicPr>
          <p:cNvPr id="18437" name="Picture 5" descr="Iron_bearing_water_in_a_spring"/>
          <p:cNvPicPr>
            <a:picLocks noChangeAspect="1" noChangeArrowheads="1"/>
          </p:cNvPicPr>
          <p:nvPr/>
        </p:nvPicPr>
        <p:blipFill>
          <a:blip r:embed="rId4"/>
          <a:srcRect/>
          <a:stretch>
            <a:fillRect/>
          </a:stretch>
        </p:blipFill>
        <p:spPr bwMode="auto">
          <a:xfrm>
            <a:off x="5715000" y="2286000"/>
            <a:ext cx="3019425" cy="3048000"/>
          </a:xfrm>
          <a:prstGeom prst="rect">
            <a:avLst/>
          </a:prstGeom>
          <a:noFill/>
        </p:spPr>
      </p:pic>
      <p:sp>
        <p:nvSpPr>
          <p:cNvPr id="18438" name="Rectangle 6"/>
          <p:cNvSpPr>
            <a:spLocks noChangeArrowheads="1"/>
          </p:cNvSpPr>
          <p:nvPr/>
        </p:nvSpPr>
        <p:spPr bwMode="auto">
          <a:xfrm>
            <a:off x="5715000" y="5372100"/>
            <a:ext cx="2971800" cy="777875"/>
          </a:xfrm>
          <a:prstGeom prst="rect">
            <a:avLst/>
          </a:prstGeom>
          <a:noFill/>
          <a:ln w="9525">
            <a:noFill/>
            <a:miter lim="800000"/>
            <a:headEnd/>
            <a:tailEnd/>
          </a:ln>
          <a:effectLst/>
        </p:spPr>
        <p:txBody>
          <a:bodyPr anchor="ctr">
            <a:spAutoFit/>
          </a:bodyPr>
          <a:lstStyle/>
          <a:p>
            <a:pPr algn="ctr"/>
            <a:r>
              <a:rPr lang="en-US" sz="1500"/>
              <a:t>This spring contains iron-bearing ground water, providing the iron for bog iron deposits.</a:t>
            </a:r>
            <a:r>
              <a:rPr lang="en-US" sz="14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990600"/>
            <a:ext cx="8229600" cy="1143000"/>
          </a:xfrm>
        </p:spPr>
        <p:txBody>
          <a:bodyPr/>
          <a:lstStyle/>
          <a:p>
            <a:r>
              <a:rPr lang="en-US"/>
              <a:t>Iron-making</a:t>
            </a:r>
          </a:p>
        </p:txBody>
      </p:sp>
      <p:sp>
        <p:nvSpPr>
          <p:cNvPr id="20483" name="Rectangle 3"/>
          <p:cNvSpPr>
            <a:spLocks noGrp="1" noChangeArrowheads="1"/>
          </p:cNvSpPr>
          <p:nvPr>
            <p:ph type="body" sz="half" idx="1"/>
          </p:nvPr>
        </p:nvSpPr>
        <p:spPr>
          <a:xfrm>
            <a:off x="457200" y="2133600"/>
            <a:ext cx="5029200" cy="4068763"/>
          </a:xfrm>
        </p:spPr>
        <p:txBody>
          <a:bodyPr/>
          <a:lstStyle/>
          <a:p>
            <a:r>
              <a:rPr lang="en-US" sz="2600"/>
              <a:t>Over the next forty years, huge improvements came to the iron industry. </a:t>
            </a:r>
          </a:p>
          <a:p>
            <a:r>
              <a:rPr lang="en-US" sz="2600"/>
              <a:t>Huge blast furnaces could create enough heat to melt the iron, which had not been possible before.</a:t>
            </a:r>
          </a:p>
          <a:p>
            <a:r>
              <a:rPr lang="en-US" sz="2600"/>
              <a:t>The advances made in England between 1750 and 1800 were not widely used in the American iron industry until the 1840s.</a:t>
            </a:r>
          </a:p>
        </p:txBody>
      </p:sp>
      <p:pic>
        <p:nvPicPr>
          <p:cNvPr id="20484" name="Picture 4" descr="97ill1cl"/>
          <p:cNvPicPr>
            <a:picLocks noChangeAspect="1" noChangeArrowheads="1"/>
          </p:cNvPicPr>
          <p:nvPr/>
        </p:nvPicPr>
        <p:blipFill>
          <a:blip r:embed="rId4"/>
          <a:srcRect/>
          <a:stretch>
            <a:fillRect/>
          </a:stretch>
        </p:blipFill>
        <p:spPr bwMode="auto">
          <a:xfrm>
            <a:off x="5543550" y="2209800"/>
            <a:ext cx="3159125" cy="3886200"/>
          </a:xfrm>
          <a:prstGeom prst="rect">
            <a:avLst/>
          </a:prstGeom>
          <a:noFill/>
        </p:spPr>
      </p:pic>
      <p:sp>
        <p:nvSpPr>
          <p:cNvPr id="20485" name="Text Box 5"/>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WG-14.0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990600"/>
            <a:ext cx="8686800" cy="1143000"/>
          </a:xfrm>
        </p:spPr>
        <p:txBody>
          <a:bodyPr/>
          <a:lstStyle/>
          <a:p>
            <a:r>
              <a:rPr lang="en-US"/>
              <a:t>Railroads</a:t>
            </a:r>
          </a:p>
        </p:txBody>
      </p:sp>
      <p:pic>
        <p:nvPicPr>
          <p:cNvPr id="22531" name="Picture 3" descr="engine"/>
          <p:cNvPicPr>
            <a:picLocks noChangeAspect="1" noChangeArrowheads="1"/>
          </p:cNvPicPr>
          <p:nvPr>
            <p:ph sz="quarter" idx="1"/>
          </p:nvPr>
        </p:nvPicPr>
        <p:blipFill>
          <a:blip r:embed="rId4"/>
          <a:srcRect/>
          <a:stretch>
            <a:fillRect/>
          </a:stretch>
        </p:blipFill>
        <p:spPr>
          <a:xfrm>
            <a:off x="488950" y="2286000"/>
            <a:ext cx="2711450" cy="2392363"/>
          </a:xfrm>
          <a:noFill/>
          <a:ln w="38100">
            <a:solidFill>
              <a:srgbClr val="673C2C"/>
            </a:solidFill>
          </a:ln>
        </p:spPr>
      </p:pic>
      <p:sp>
        <p:nvSpPr>
          <p:cNvPr id="22532" name="Rectangle 4"/>
          <p:cNvSpPr>
            <a:spLocks noGrp="1" noChangeArrowheads="1"/>
          </p:cNvSpPr>
          <p:nvPr>
            <p:ph type="body" sz="half" idx="3"/>
          </p:nvPr>
        </p:nvSpPr>
        <p:spPr>
          <a:xfrm>
            <a:off x="3505200" y="2133600"/>
            <a:ext cx="5181600" cy="4525963"/>
          </a:xfrm>
        </p:spPr>
        <p:txBody>
          <a:bodyPr/>
          <a:lstStyle/>
          <a:p>
            <a:r>
              <a:rPr lang="en-US" sz="2400"/>
              <a:t>George and Robert Stephenson were the father and son who ushered in the railway age.</a:t>
            </a:r>
          </a:p>
          <a:p>
            <a:r>
              <a:rPr lang="en-US" sz="2400"/>
              <a:t>On September 27, 1825, the first train line opened in England, using a steam locomotive, the </a:t>
            </a:r>
            <a:r>
              <a:rPr lang="en-US" sz="2400" i="1"/>
              <a:t>Locomotion</a:t>
            </a:r>
            <a:r>
              <a:rPr lang="en-US" sz="2400"/>
              <a:t>, which the Stephensons had invented.</a:t>
            </a:r>
          </a:p>
        </p:txBody>
      </p:sp>
      <p:sp>
        <p:nvSpPr>
          <p:cNvPr id="22533" name="Text Box 5"/>
          <p:cNvSpPr txBox="1">
            <a:spLocks noChangeArrowheads="1"/>
          </p:cNvSpPr>
          <p:nvPr/>
        </p:nvSpPr>
        <p:spPr bwMode="auto">
          <a:xfrm>
            <a:off x="195263" y="6491288"/>
            <a:ext cx="1720850" cy="244475"/>
          </a:xfrm>
          <a:prstGeom prst="rect">
            <a:avLst/>
          </a:prstGeom>
          <a:noFill/>
          <a:ln w="9525">
            <a:noFill/>
            <a:miter lim="800000"/>
            <a:headEnd/>
            <a:tailEnd/>
          </a:ln>
          <a:effectLst/>
        </p:spPr>
        <p:txBody>
          <a:bodyPr>
            <a:spAutoFit/>
          </a:bodyPr>
          <a:lstStyle/>
          <a:p>
            <a:r>
              <a:rPr lang="en-US" sz="1000">
                <a:solidFill>
                  <a:srgbClr val="333333"/>
                </a:solidFill>
                <a:latin typeface="Verdana" pitchFamily="34" charset="0"/>
              </a:rPr>
              <a:t>WG-15.0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5">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A86148"/>
      </a:hlink>
      <a:folHlink>
        <a:srgbClr val="00A800"/>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C58D79"/>
        </a:hlink>
        <a:folHlink>
          <a:srgbClr val="00A800"/>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A86148"/>
        </a:hlink>
        <a:folHlink>
          <a:srgbClr val="00A800"/>
        </a:folHlink>
      </a:clrScheme>
      <a:clrMap bg1="lt1" tx1="dk1" bg2="lt2" tx2="dk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A86148"/>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6">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FF0000"/>
      </a:hlink>
      <a:folHlink>
        <a:srgbClr val="FF0000"/>
      </a:folHlink>
    </a:clrScheme>
    <a:fontScheme name="2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fault Design 1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C58D79"/>
        </a:hlink>
        <a:folHlink>
          <a:srgbClr val="00A800"/>
        </a:folHlink>
      </a:clrScheme>
      <a:clrMap bg1="lt1" tx1="dk1" bg2="lt2" tx2="dk2" accent1="accent1" accent2="accent2" accent3="accent3" accent4="accent4" accent5="accent5" accent6="accent6" hlink="hlink" folHlink="folHlink"/>
    </a:extraClrScheme>
    <a:extraClrScheme>
      <a:clrScheme name="2_Default Design 1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A86148"/>
        </a:hlink>
        <a:folHlink>
          <a:srgbClr val="00A800"/>
        </a:folHlink>
      </a:clrScheme>
      <a:clrMap bg1="lt1" tx1="dk1" bg2="lt2" tx2="dk2" accent1="accent1" accent2="accent2" accent3="accent3" accent4="accent4" accent5="accent5" accent6="accent6" hlink="hlink" folHlink="folHlink"/>
    </a:extraClrScheme>
    <a:extraClrScheme>
      <a:clrScheme name="2_Default Design 15">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A86148"/>
        </a:hlink>
        <a:folHlink>
          <a:srgbClr val="00A800"/>
        </a:folHlink>
      </a:clrScheme>
      <a:clrMap bg1="lt1" tx1="dk1" bg2="lt2" tx2="dk2" accent1="accent1" accent2="accent2" accent3="accent3" accent4="accent4" accent5="accent5" accent6="accent6" hlink="hlink" folHlink="folHlink"/>
    </a:extraClrScheme>
    <a:extraClrScheme>
      <a:clrScheme name="2_Default Design 16">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FF0000"/>
        </a:hlink>
        <a:folHlink>
          <a:srgbClr val="FF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2200</Words>
  <Application>Microsoft PowerPoint</Application>
  <PresentationFormat>On-screen Show (4:3)</PresentationFormat>
  <Paragraphs>280</Paragraphs>
  <Slides>21</Slides>
  <Notes>21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21</vt:i4>
      </vt:variant>
    </vt:vector>
  </HeadingPairs>
  <TitlesOfParts>
    <vt:vector size="26" baseType="lpstr">
      <vt:lpstr>Arial</vt:lpstr>
      <vt:lpstr>Times New Roman</vt:lpstr>
      <vt:lpstr>Verdana</vt:lpstr>
      <vt:lpstr>1_Default Design</vt:lpstr>
      <vt:lpstr>2_Default Design</vt:lpstr>
      <vt:lpstr>Slide 1</vt:lpstr>
      <vt:lpstr>Objectives</vt:lpstr>
      <vt:lpstr>The Franklin Stove</vt:lpstr>
      <vt:lpstr>The Franklin Stove had one major flaw…</vt:lpstr>
      <vt:lpstr>The Sewing Machine</vt:lpstr>
      <vt:lpstr>The Flour Mill</vt:lpstr>
      <vt:lpstr>Iron-making</vt:lpstr>
      <vt:lpstr>Iron-making</vt:lpstr>
      <vt:lpstr>Railroads</vt:lpstr>
      <vt:lpstr>Railroads</vt:lpstr>
      <vt:lpstr>Railroads</vt:lpstr>
      <vt:lpstr>Railroads</vt:lpstr>
      <vt:lpstr>The Steamboat</vt:lpstr>
      <vt:lpstr>Effects of Improved Transportation on American Families</vt:lpstr>
      <vt:lpstr>Interchangeable Parts</vt:lpstr>
      <vt:lpstr>Interchangeable Parts</vt:lpstr>
      <vt:lpstr>Interchangeable Parts</vt:lpstr>
      <vt:lpstr>The Internal Combustion Engine</vt:lpstr>
      <vt:lpstr>The Box Telephone</vt:lpstr>
      <vt:lpstr>Thinking About the Industrial Revolution</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Jeremiah McNichols</dc:creator>
  <cp:lastModifiedBy>Jeremiah McNichols</cp:lastModifiedBy>
  <cp:revision>2</cp:revision>
  <dcterms:created xsi:type="dcterms:W3CDTF">2008-09-25T15:58:17Z</dcterms:created>
  <dcterms:modified xsi:type="dcterms:W3CDTF">2008-09-25T19:28:59Z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000800a00b000000000001023620</vt:lpwstr>
  </property>
</Properties>
</file>